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4"/>
  </p:sldMasterIdLst>
  <p:notesMasterIdLst>
    <p:notesMasterId r:id="rId76"/>
  </p:notesMasterIdLst>
  <p:sldIdLst>
    <p:sldId id="449" r:id="rId5"/>
    <p:sldId id="478" r:id="rId6"/>
    <p:sldId id="479" r:id="rId7"/>
    <p:sldId id="480" r:id="rId8"/>
    <p:sldId id="481" r:id="rId9"/>
    <p:sldId id="482" r:id="rId10"/>
    <p:sldId id="341" r:id="rId11"/>
    <p:sldId id="342" r:id="rId12"/>
    <p:sldId id="318" r:id="rId13"/>
    <p:sldId id="446" r:id="rId14"/>
    <p:sldId id="483" r:id="rId15"/>
    <p:sldId id="484" r:id="rId16"/>
    <p:sldId id="452" r:id="rId17"/>
    <p:sldId id="453" r:id="rId18"/>
    <p:sldId id="466" r:id="rId19"/>
    <p:sldId id="467" r:id="rId20"/>
    <p:sldId id="468" r:id="rId21"/>
    <p:sldId id="469" r:id="rId22"/>
    <p:sldId id="470" r:id="rId23"/>
    <p:sldId id="439" r:id="rId24"/>
    <p:sldId id="450" r:id="rId25"/>
    <p:sldId id="455" r:id="rId26"/>
    <p:sldId id="456" r:id="rId27"/>
    <p:sldId id="471" r:id="rId28"/>
    <p:sldId id="392" r:id="rId29"/>
    <p:sldId id="457" r:id="rId30"/>
    <p:sldId id="319" r:id="rId31"/>
    <p:sldId id="320" r:id="rId32"/>
    <p:sldId id="344" r:id="rId33"/>
    <p:sldId id="345" r:id="rId34"/>
    <p:sldId id="327" r:id="rId35"/>
    <p:sldId id="328" r:id="rId36"/>
    <p:sldId id="381" r:id="rId37"/>
    <p:sldId id="329" r:id="rId38"/>
    <p:sldId id="330" r:id="rId39"/>
    <p:sldId id="458" r:id="rId40"/>
    <p:sldId id="459" r:id="rId41"/>
    <p:sldId id="461" r:id="rId42"/>
    <p:sldId id="391" r:id="rId43"/>
    <p:sldId id="462" r:id="rId44"/>
    <p:sldId id="396" r:id="rId45"/>
    <p:sldId id="463" r:id="rId46"/>
    <p:sldId id="400" r:id="rId47"/>
    <p:sldId id="401" r:id="rId48"/>
    <p:sldId id="402" r:id="rId49"/>
    <p:sldId id="403" r:id="rId50"/>
    <p:sldId id="404" r:id="rId51"/>
    <p:sldId id="405" r:id="rId52"/>
    <p:sldId id="406" r:id="rId53"/>
    <p:sldId id="409" r:id="rId54"/>
    <p:sldId id="473" r:id="rId55"/>
    <p:sldId id="472" r:id="rId56"/>
    <p:sldId id="410" r:id="rId57"/>
    <p:sldId id="448" r:id="rId58"/>
    <p:sldId id="411" r:id="rId59"/>
    <p:sldId id="414" r:id="rId60"/>
    <p:sldId id="415" r:id="rId61"/>
    <p:sldId id="416" r:id="rId62"/>
    <p:sldId id="417" r:id="rId63"/>
    <p:sldId id="418" r:id="rId64"/>
    <p:sldId id="419" r:id="rId65"/>
    <p:sldId id="420" r:id="rId66"/>
    <p:sldId id="476" r:id="rId67"/>
    <p:sldId id="422" r:id="rId68"/>
    <p:sldId id="423" r:id="rId69"/>
    <p:sldId id="424" r:id="rId70"/>
    <p:sldId id="425" r:id="rId71"/>
    <p:sldId id="426" r:id="rId72"/>
    <p:sldId id="427" r:id="rId73"/>
    <p:sldId id="474" r:id="rId74"/>
    <p:sldId id="475" r:id="rId75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69">
          <p15:clr>
            <a:srgbClr val="A4A3A4"/>
          </p15:clr>
        </p15:guide>
        <p15:guide id="2" pos="340">
          <p15:clr>
            <a:srgbClr val="A4A3A4"/>
          </p15:clr>
        </p15:guide>
        <p15:guide id="3" pos="192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FFFDF"/>
    <a:srgbClr val="E7FAFD"/>
    <a:srgbClr val="66FFCC"/>
    <a:srgbClr val="E8FCFE"/>
    <a:srgbClr val="663300"/>
    <a:srgbClr val="85FFD6"/>
    <a:srgbClr val="53FFC6"/>
    <a:srgbClr val="2750AB"/>
    <a:srgbClr val="002C78"/>
    <a:srgbClr val="2143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Светлый стиль 1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Светлый стиль 2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51" autoAdjust="0"/>
    <p:restoredTop sz="94664" autoAdjust="0"/>
  </p:normalViewPr>
  <p:slideViewPr>
    <p:cSldViewPr>
      <p:cViewPr varScale="1">
        <p:scale>
          <a:sx n="76" d="100"/>
          <a:sy n="76" d="100"/>
        </p:scale>
        <p:origin x="856" y="200"/>
      </p:cViewPr>
      <p:guideLst>
        <p:guide orient="horz" pos="4269"/>
        <p:guide pos="340"/>
        <p:guide pos="192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63" Type="http://schemas.openxmlformats.org/officeDocument/2006/relationships/slide" Target="slides/slide59.xml"/><Relationship Id="rId64" Type="http://schemas.openxmlformats.org/officeDocument/2006/relationships/slide" Target="slides/slide60.xml"/><Relationship Id="rId65" Type="http://schemas.openxmlformats.org/officeDocument/2006/relationships/slide" Target="slides/slide61.xml"/><Relationship Id="rId66" Type="http://schemas.openxmlformats.org/officeDocument/2006/relationships/slide" Target="slides/slide62.xml"/><Relationship Id="rId67" Type="http://schemas.openxmlformats.org/officeDocument/2006/relationships/slide" Target="slides/slide63.xml"/><Relationship Id="rId68" Type="http://schemas.openxmlformats.org/officeDocument/2006/relationships/slide" Target="slides/slide64.xml"/><Relationship Id="rId69" Type="http://schemas.openxmlformats.org/officeDocument/2006/relationships/slide" Target="slides/slide65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80" Type="http://schemas.openxmlformats.org/officeDocument/2006/relationships/tableStyles" Target="tableStyles.xml"/><Relationship Id="rId70" Type="http://schemas.openxmlformats.org/officeDocument/2006/relationships/slide" Target="slides/slide66.xml"/><Relationship Id="rId71" Type="http://schemas.openxmlformats.org/officeDocument/2006/relationships/slide" Target="slides/slide67.xml"/><Relationship Id="rId72" Type="http://schemas.openxmlformats.org/officeDocument/2006/relationships/slide" Target="slides/slide68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73" Type="http://schemas.openxmlformats.org/officeDocument/2006/relationships/slide" Target="slides/slide69.xml"/><Relationship Id="rId74" Type="http://schemas.openxmlformats.org/officeDocument/2006/relationships/slide" Target="slides/slide70.xml"/><Relationship Id="rId75" Type="http://schemas.openxmlformats.org/officeDocument/2006/relationships/slide" Target="slides/slide71.xml"/><Relationship Id="rId76" Type="http://schemas.openxmlformats.org/officeDocument/2006/relationships/notesMaster" Target="notesMasters/notesMaster1.xml"/><Relationship Id="rId77" Type="http://schemas.openxmlformats.org/officeDocument/2006/relationships/presProps" Target="presProps.xml"/><Relationship Id="rId78" Type="http://schemas.openxmlformats.org/officeDocument/2006/relationships/viewProps" Target="viewProps.xml"/><Relationship Id="rId79" Type="http://schemas.openxmlformats.org/officeDocument/2006/relationships/theme" Target="theme/theme1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05B674B-12CC-451C-AB26-4534792A9C31}" type="datetimeFigureOut">
              <a:rPr lang="en-US"/>
              <a:pPr>
                <a:defRPr/>
              </a:pPr>
              <a:t>3/20/17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572A5AAF-689B-46C5-AEA8-B5E4FB60F77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92036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Relationship Id="rId3" Type="http://schemas.openxmlformats.org/officeDocument/2006/relationships/hyperlink" Target="http://www.ecma-international.org/publications/standards/Ecma-335.htm" TargetMode="Externa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Relationship Id="rId3" Type="http://schemas.openxmlformats.org/officeDocument/2006/relationships/hyperlink" Target="http://www.ecma-international.org/publications/standards/Ecma-335.htm" TargetMode="Externa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Relationship Id="rId3" Type="http://schemas.openxmlformats.org/officeDocument/2006/relationships/hyperlink" Target="http://www.ecma-international.org/publications/standards/Ecma-335.htm" TargetMode="Externa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1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GENERIC METHODS </a:t>
            </a:r>
            <a:r>
              <a:rPr lang="en-US" sz="11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later</a:t>
            </a:r>
            <a:endParaRPr lang="en-US" sz="11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153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Арифметические команды позволяют выполнять вычисления. Все они берут аргументы со стека и кладут на их место результат.</a:t>
            </a:r>
            <a:b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Команды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целочисленнои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арифметики существуют в знаковом и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беззнаковом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(с суффиксом .u) вариантах и могут быть записаны с суффиксом обработки переполнения (.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ovf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),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которыи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порождает исключение при возникновении переполнения. К этим командам относятся: ADD, SUB, MUL, DIV, MOD.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Также есть логические операции, которые не могут быть знаковыми или иметь суффикс контроля за переполнением. Логические операции делятся на бинарные (AND, OR, XOR) и унарные (NOT, NEG).</a:t>
            </a:r>
            <a:b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Наконец, в MSIL есть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некоторыи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набор операций сравнения. Эти операции снимают со стека операнды и помещают на их место результат 0/1. Они могут быть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беззнаковыми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или знаковыми (с суффиксом .s). Кроме того, существуют специальные варианты сравнения, учитывающие возможность сравнения чисел с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плавающеи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запятои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различного порядка (такие операции имеют суффикс .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Интересно отметить, что при наличии полного комплекта операций перехода, создатели MSIL не включили в систему команд операций сравнения "&lt;=" и "&gt;=". Это приводит к тому, что для целочисленных значений операцию "&lt;=" приходится эмулировать с помощью следующего набора команд: </a:t>
            </a:r>
          </a:p>
          <a:p>
            <a:pPr rtl="0"/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cgt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 ldc.i4.0;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ceq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Соответственно, для вещественных значений операцию "&lt;=" необходимо представлять аналогично, только первая команда должна быть заменена на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cgt.un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Тем не менее, с точки зрения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конечнои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программы в машинных кодах это, видимо, несущественно, так как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такои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набор операций легко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соптимизировать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в одну ассемблерную команду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целевои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архитектуры. </a:t>
            </a:r>
          </a:p>
          <a:p>
            <a:pPr rtl="0"/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7239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Переходы в .NET мало чем отличаются от используемых в обычных ассемблерах. Сразу отметим, что все команды переходов существуют в стандартном и коротком виде (для записи коротких переходов используется суффикс .s). Помимо обычного безусловного перехода (BR), в MSIL существует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целыи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ряд условных переходов (BEQ, BNE, BGT, BRFALSE – переход по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false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null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или нулю на верхушке стека – и все прочие переходы, включая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беззнаковые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и неупорядоченные варианты).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Существует две основных команды вызова: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вызов статического метода (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CALL)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вызов виртуального метода (CALLVIRT)</a:t>
            </a:r>
            <a:b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Если вызывается метод экземпляра объекта, то объект, которому он принадлежит, должен быть первым параметром; для CALLVIRT этот параметр обязателен, поскольку виртуальных статических методов в .NET не бывает.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Команда вызова может снабжена префиксом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tail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Это означает, что значение, возвращаемое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вызываемои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процедурои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̆, является также возвращаемым значением и для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вызывающеи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процедуры. В таком случае можно превратить вызов процедуры с последующим возвратом значения в одну команду безусловного перехода на вызываемую процедуру; для этого также необходимо удалить текущую рамку стека. Эта оптимизация позволяет избежать разрастания стека во многих рекурсивных алгоритмах. Недостатком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такои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оптимизации являются трудности отслеживания стека вызовов при отладке.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Помимо основных методов вызова, .NET предоставляет команду CALLI, выполняющую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небезопасныи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вызов процедуры по адресу точки входа.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Возврат осуществляется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командои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RET, которая для методов, не возвращающих результат, не имеет параметров. Для всех прочих методов эта команда ожидает параметр – возвращаемое значение на верхушке стека. 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6200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Упомянем вкратце некоторые интересные команды MSIL, которые редко встречаются в традиционных ассемблерах.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Во-первых, внимания заслуживают специальные команды BOX и UNBOX, реализующие функциональность упаковки и распаковки значений (см. лекциюł2).</a:t>
            </a:r>
            <a:b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Во-вторых, в MSIL предусмотрена специальная команда для создания нового объекта – NEWOBJ. Семантика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этои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команды такова: создается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новыи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объект и для него вызывается конструктор. Эта операция является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критичнои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для обеспечения целостности данных, так как при ее выполнении гарантируется инициализация объекта (а иначе появляется потенциальная возможность использования "мусорных" ссылочных значений).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В-третьих, отметим, что MSIL содержит специальные команды для обработки исключений (THROW,RETHROW,ENDFINALLY,ENDFILTER,LEAVE), что не очень традиционно для низкоуровневых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языков.Общая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идея реализации исключений заключается в следующем: транслятором создается специальная таблица обработчиков исключений в данном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try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-блоке; затем при возникновении исключения виртуальная машина .NET просматривает эти таблицы и вызывает соответствующие обработчики. На самом деле, детали реализации исключений не очень существенны, так как при генерации MSIL можно воспользоваться существующими примитивами более высокого уровня (см. ниже про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Reflection.Emit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). </a:t>
            </a:r>
          </a:p>
          <a:p>
            <a:pPr rtl="0"/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92606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aseline="0" dirty="0"/>
              <a:t> </a:t>
            </a:r>
            <a:r>
              <a:rPr lang="ru-RU" baseline="0" dirty="0"/>
              <a:t>Барт де Смет</a:t>
            </a:r>
          </a:p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List_of_CIL_instructions</a:t>
            </a:r>
            <a:endParaRPr lang="en-US" dirty="0"/>
          </a:p>
          <a:p>
            <a:r>
              <a:rPr lang="en-US" dirty="0"/>
              <a:t>http://</a:t>
            </a:r>
            <a:r>
              <a:rPr lang="en-US" dirty="0" err="1"/>
              <a:t>etutorials.org</a:t>
            </a:r>
            <a:r>
              <a:rPr lang="en-US" dirty="0"/>
              <a:t>/Programming/programming+microsoft+visual+c+sharp+2005/</a:t>
            </a:r>
            <a:r>
              <a:rPr lang="en-US" dirty="0" err="1"/>
              <a:t>Part+IV+Debugging</a:t>
            </a:r>
            <a:r>
              <a:rPr lang="en-US" dirty="0"/>
              <a:t>/Chapter+11+MSIL+Programming/</a:t>
            </a:r>
            <a:r>
              <a:rPr lang="en-US" dirty="0" err="1"/>
              <a:t>Evaluation+Stack</a:t>
            </a:r>
            <a:r>
              <a:rPr lang="en-US" dirty="0"/>
              <a:t>/</a:t>
            </a:r>
          </a:p>
          <a:p>
            <a:r>
              <a:rPr lang="ru-RU" dirty="0"/>
              <a:t>Стек оценка, которая часто упоминается в описании приложения </a:t>
            </a:r>
            <a:r>
              <a:rPr lang="ru-RU" dirty="0" err="1"/>
              <a:t>Hello</a:t>
            </a:r>
            <a:r>
              <a:rPr lang="ru-RU" dirty="0"/>
              <a:t> </a:t>
            </a:r>
            <a:r>
              <a:rPr lang="ru-RU" dirty="0" err="1"/>
              <a:t>World</a:t>
            </a:r>
            <a:r>
              <a:rPr lang="ru-RU" dirty="0"/>
              <a:t>, это ключевой структуры приложения MSIL. Это мост между приложением и памяти местах. Это похоже на обычном кадре стека, но есть характерные различия. Стек оценка зритель приложения, и вы можете использовать его для просмотра параметров функции, локальные переменные, временные объекты, и многое другое. Традиционно, функциональные параметры и локальные переменные размещаются в стеке. В .NET, эта информация хранится в отдельных хранилищах, в которых память, зарезервированных для функциональных параметров и локальных переменных. Вы не можете получить доступ к этим хранилищам напрямую. Доступ параметры или локальные переменные требуется перемещение данных из памяти в слоты в стеке оценки с помощью команды нагрузки. И наоборот, вы обновить локальную переменную или параметр с содержанием в стеке оценки с помощью команды магазина. Слоты в стеке оценки являются либо 4 или 8 байт. - Смотри на: </a:t>
            </a:r>
            <a:r>
              <a:rPr lang="ru-RU" dirty="0" err="1"/>
              <a:t>http</a:t>
            </a:r>
            <a:r>
              <a:rPr lang="ru-RU" dirty="0"/>
              <a:t>://</a:t>
            </a:r>
            <a:r>
              <a:rPr lang="ru-RU" dirty="0" err="1"/>
              <a:t>etutorials.org</a:t>
            </a:r>
            <a:r>
              <a:rPr lang="ru-RU" dirty="0"/>
              <a:t>/</a:t>
            </a:r>
            <a:r>
              <a:rPr lang="ru-RU" dirty="0" err="1"/>
              <a:t>Programming</a:t>
            </a:r>
            <a:r>
              <a:rPr lang="ru-RU" dirty="0"/>
              <a:t>/programming+microsoft+visual+c+sharp+2005/</a:t>
            </a:r>
            <a:r>
              <a:rPr lang="ru-RU" dirty="0" err="1"/>
              <a:t>Part+IV+Debugging</a:t>
            </a:r>
            <a:r>
              <a:rPr lang="ru-RU" dirty="0"/>
              <a:t>/Chapter+11+MSIL+Programming/</a:t>
            </a:r>
            <a:r>
              <a:rPr lang="ru-RU" dirty="0" err="1"/>
              <a:t>Evaluation+Stack</a:t>
            </a:r>
            <a:r>
              <a:rPr lang="ru-RU" dirty="0"/>
              <a:t>/#</a:t>
            </a:r>
            <a:r>
              <a:rPr lang="ru-RU" dirty="0" err="1"/>
              <a:t>sthash.uEyqnHKq.dpuf</a:t>
            </a:r>
            <a:endParaRPr lang="en-US" dirty="0"/>
          </a:p>
          <a:p>
            <a:r>
              <a:rPr lang="ru-RU" dirty="0"/>
              <a:t>То, что мы говорили о здесь только стек оценки. Инструкции IL непосредственно иметь дело с этим стеком, нажимая и хлопать значения на и от него. Думайте об этом как структурированной блокнот.</a:t>
            </a:r>
          </a:p>
          <a:p>
            <a:r>
              <a:rPr lang="ru-RU" dirty="0"/>
              <a:t>Еще стек стек вызовов, который занимается поддержанием (вложенные) вызовы методов. Каждый вызов метода имеет состояние, связанное с ним в так называемом рамой. Это состояние включает в себя такие вещи, как параметры, локальные переменные, используемые в рамках метода, обратного адреса, и места, если желательно, чтобы вернуть значение вызывающему. Стек вызовов также служит роль в обеспечении безопасности с кодом доступа (CAS). В стеке прогулки стек вызовов используется, чтобы убедиться, все права на доступ в место, чтобы сделать определенные вызовы методов.</a:t>
            </a:r>
          </a:p>
          <a:p>
            <a:r>
              <a:rPr lang="ru-RU" dirty="0"/>
              <a:t>В действительности, эти стеки тесно связаны друг с другом, и вместе они образуют стек CLR. Это следует учитывать только деталь реализации, хотя; это </a:t>
            </a:r>
            <a:r>
              <a:rPr lang="ru-RU" dirty="0" err="1"/>
              <a:t>утвер</a:t>
            </a:r>
            <a:r>
              <a:rPr lang="ru-RU" dirty="0"/>
              <a:t>- ждать вообще помогает думать о как складывается отдельно, поскольку они служат разным целям.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8179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ru-RU" dirty="0"/>
              <a:t>Полиморфизм – это свойство системы использовать объекты с одинаковым интерфейсом без информации о типе и внутренней структуре объекта.</a:t>
            </a:r>
          </a:p>
          <a:p>
            <a:r>
              <a:rPr lang="ru-RU" dirty="0"/>
              <a:t>Параметрический полиморфизм позволяет определять функцию или тип данных обобщённо, чтобы значения могли обрабатываться идентично вне зависимости от их типа</a:t>
            </a:r>
          </a:p>
          <a:p>
            <a:endParaRPr lang="ru-RU" dirty="0"/>
          </a:p>
          <a:p>
            <a:r>
              <a:rPr lang="ru-RU" dirty="0"/>
              <a:t>Ситуативный (</a:t>
            </a:r>
            <a:r>
              <a:rPr lang="ru-RU" dirty="0" err="1"/>
              <a:t>ad</a:t>
            </a:r>
            <a:r>
              <a:rPr lang="ru-RU" dirty="0"/>
              <a:t> </a:t>
            </a:r>
            <a:r>
              <a:rPr lang="ru-RU" dirty="0" err="1"/>
              <a:t>hoc</a:t>
            </a:r>
            <a:r>
              <a:rPr lang="ru-RU" dirty="0"/>
              <a:t>) полиморфизм для описания полиморфных функций, вызываемых для аргументов разных типов, но реализующих различное поведение в зависимости от типа аргумента (называемых также перегруженными функциями и перегруженными операторами)</a:t>
            </a:r>
          </a:p>
          <a:p>
            <a:endParaRPr lang="ru-RU" dirty="0"/>
          </a:p>
          <a:p>
            <a:r>
              <a:rPr lang="ru-RU" dirty="0"/>
              <a:t>Полиморфизм подтипов (или полиморфизм включения) в ООП языках полиморфизм подтипов (обычно называемый также динамическим полиморфизмом) позволяет функции, определённой на типе </a:t>
            </a:r>
            <a:r>
              <a:rPr lang="ru-RU" dirty="0" err="1"/>
              <a:t>T</a:t>
            </a:r>
            <a:r>
              <a:rPr lang="ru-RU" dirty="0"/>
              <a:t>, также корректно исполняться для аргументов, принадлежащих типу </a:t>
            </a:r>
            <a:r>
              <a:rPr lang="ru-RU" dirty="0" err="1"/>
              <a:t>S</a:t>
            </a:r>
            <a:r>
              <a:rPr lang="ru-RU" dirty="0"/>
              <a:t>, являющемуся подтипом </a:t>
            </a:r>
            <a:r>
              <a:rPr lang="ru-RU" dirty="0" err="1"/>
              <a:t>T</a:t>
            </a:r>
            <a:r>
              <a:rPr lang="ru-RU" dirty="0"/>
              <a:t> (в соответствии с принципом подстановки Барбары Лисков). Такое отношение типов обычно записывается как </a:t>
            </a:r>
            <a:r>
              <a:rPr lang="ru-RU" dirty="0" err="1"/>
              <a:t>S</a:t>
            </a:r>
            <a:r>
              <a:rPr lang="ru-RU" dirty="0"/>
              <a:t> &lt;: </a:t>
            </a:r>
            <a:r>
              <a:rPr lang="ru-RU" dirty="0" err="1"/>
              <a:t>T</a:t>
            </a:r>
            <a:r>
              <a:rPr lang="ru-RU" dirty="0"/>
              <a:t>.</a:t>
            </a:r>
          </a:p>
          <a:p>
            <a:endParaRPr lang="ru-RU" dirty="0"/>
          </a:p>
          <a:p>
            <a:r>
              <a:rPr lang="ru-RU" dirty="0"/>
              <a:t>Объектно-ориентированные языки программирования реализуют полиморфизм подтипов посредством наследования, то есть определения подклассов. В большинстве реализаций каждый класс содержит т. н. виртуальную таблицу — таблицу функций, реализующих полиморфную часть интерфейса класса — и каждый объект (экземпляр класса) содержит указатель на виртуальную таблицу своего класса, по согласованию с которой производится вызов полиморфного метода. Такой механизм используется в случаях:</a:t>
            </a:r>
          </a:p>
          <a:p>
            <a:endParaRPr lang="ru-RU" dirty="0"/>
          </a:p>
          <a:p>
            <a:r>
              <a:rPr lang="ru-RU" dirty="0"/>
              <a:t>позднего связывания, где виртуальные функции не связаны до момента вызова;</a:t>
            </a:r>
          </a:p>
          <a:p>
            <a:endParaRPr lang="ru-RU" dirty="0"/>
          </a:p>
          <a:p>
            <a:r>
              <a:rPr lang="ru-RU" dirty="0"/>
              <a:t>одиночной диспетчеризации (то есть </a:t>
            </a:r>
            <a:r>
              <a:rPr lang="ru-RU" dirty="0" err="1"/>
              <a:t>одноаргументного</a:t>
            </a:r>
            <a:r>
              <a:rPr lang="ru-RU" dirty="0"/>
              <a:t> полиморфизма), где виртуальные функции связываются посредством простого просмотра виртуальной таблицы по первому аргументу (данному экземпляру класса), так что динамические типы остальных аргументов не учитываются.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2857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List_of_CIL_instructions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6426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7408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/>
              <a:t>Если в типе объявляется явный статический конструктор, компилятор JIT добавляет проверку в каждый статический метод и конструктор экземпляров этого типа, чтобы убедиться, что статический конструктор уже вызывался ранее. Статическая инициализация выполняется при доступе к статическому члену или создании экземпляра типа. Однако, если объявляется переменная типа, которая не используется, статическая инициализация не выполняется. Это может быть важным, если инициализация изменяет глобальное состояние.</a:t>
            </a:r>
          </a:p>
          <a:p>
            <a:r>
              <a:rPr lang="ru-RU" dirty="0"/>
              <a:t>Если инициализация всех статических данных реализуется встроенными средствами и явный статический конструктор не объявляется, то компиляторы MSIL добавляют к определению типа MSIL флаг </a:t>
            </a:r>
            <a:r>
              <a:rPr lang="ru-RU" dirty="0" err="1"/>
              <a:t>beforefieldinit</a:t>
            </a:r>
            <a:r>
              <a:rPr lang="ru-RU" dirty="0"/>
              <a:t> и неявный статический конструктор, который инициализирует статические данные. Если компилятор JIT обнаруживает флаг </a:t>
            </a:r>
            <a:r>
              <a:rPr lang="ru-RU" dirty="0" err="1"/>
              <a:t>beforefieldinit</a:t>
            </a:r>
            <a:r>
              <a:rPr lang="ru-RU" dirty="0"/>
              <a:t>, то обычно проверки статических конструкторов не добавляются. Статическая инициализация будет обязательно выполнена перед доступом к любому статическому полю, но после вызова статического метода или конструктора экземпляров. Обратите внимание, что статическая инициализация может выполняться в любое время после объявления переменной типа.</a:t>
            </a:r>
          </a:p>
          <a:p>
            <a:r>
              <a:rPr lang="ru-RU" dirty="0"/>
              <a:t>Проверки статических конструкторов могут привести к снижению производительности. Статический конструктор, как правило, используется только для инициализации статических полей. В таком случае требуется лишь проверить, что статическая инициализация происходит перед первым доступом к статическому полю. Для этой и многих других целей прекрасно подходит флаг </a:t>
            </a:r>
            <a:r>
              <a:rPr lang="ru-RU" dirty="0" err="1"/>
              <a:t>beforefieldinit</a:t>
            </a:r>
            <a:r>
              <a:rPr lang="ru-RU" dirty="0"/>
              <a:t>. Его нельзя использовать только в том случае, если статическая инициализация влияет на глобальное состояние и выполняется одно из перечисленных ниже условий.</a:t>
            </a:r>
          </a:p>
          <a:p>
            <a:r>
              <a:rPr lang="ru-RU" dirty="0"/>
              <a:t>Изменение глобального состояния сопряжено с большими затратами, оно не требуется, если тип не используется.</a:t>
            </a:r>
          </a:p>
          <a:p>
            <a:r>
              <a:rPr lang="ru-RU" dirty="0"/>
              <a:t>Изменение глобального состояния можно осуществить без доступа к какому-либо статическому полю типа.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1826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Любая реализация паттерна </a:t>
            </a:r>
            <a:r>
              <a:rPr lang="ru-RU" dirty="0" err="1"/>
              <a:t>Синглтон</a:t>
            </a:r>
            <a:r>
              <a:rPr lang="ru-RU" dirty="0"/>
              <a:t> в общем случае преследует две цели: во-первых, реализация должна быть </a:t>
            </a:r>
            <a:r>
              <a:rPr lang="ru-RU" dirty="0" err="1"/>
              <a:t>потокобезопасной</a:t>
            </a:r>
            <a:r>
              <a:rPr lang="ru-RU" dirty="0"/>
              <a:t>, чтобы предотвратить создание более одного экземпляра в многопоточном мире .</a:t>
            </a:r>
            <a:r>
              <a:rPr lang="ru-RU" dirty="0" err="1"/>
              <a:t>Net</a:t>
            </a:r>
            <a:r>
              <a:rPr lang="ru-RU" dirty="0"/>
              <a:t>; а во-вторых, эта реализация должна быть «отложенной» (</a:t>
            </a:r>
            <a:r>
              <a:rPr lang="ru-RU" dirty="0" err="1"/>
              <a:t>lazy</a:t>
            </a:r>
            <a:r>
              <a:rPr lang="ru-RU" dirty="0"/>
              <a:t>), чтобы не создавать экземпляр (потенциально) дорого объекта раньше времени или в тех случаях, когда он вообще может не понадобиться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7394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Рассмотрим один интересный момент: единственный экземпляр класса будет размещен в статической переменной. В .NET это обеспечит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потокобезопасность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его инициализации.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Однако, остается еще одна проблема: тип класса, содержащего статическую переменную, получит отметку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BeforeFieldInit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При ее наличии, нет гарантий, в какой момент будут инициализированы статические поля класса (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ECMA 335: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спецификация CLI, раздел 8.9.5).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образом, нельзя определить, когда будет создан экземпляр Одиночки. Но есть несколько подходов, гарантирующих, что это произойдет только при первом обращении: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размещения экземпляра Одиночки создается вложенный класс со статическим конструктором. Его наличие заставит компилятор не добавлять отметку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BeforeFieldInit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этом случае, согласно спецификации, инициализация будет при первом обращении.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.NET 4 можно использовать класс </a:t>
            </a:r>
            <a:r>
              <a:rPr lang="ru-RU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Lazy</a:t>
            </a:r>
            <a:r>
              <a:rPr lang="ru-RU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007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etutorials.org</a:t>
            </a:r>
            <a:r>
              <a:rPr lang="en-US" dirty="0"/>
              <a:t>/Programming/programming+microsoft+visual+c+sharp+2005/</a:t>
            </a:r>
            <a:r>
              <a:rPr lang="en-US" dirty="0" err="1"/>
              <a:t>Part+IV+Debugging</a:t>
            </a:r>
            <a:r>
              <a:rPr lang="en-US" dirty="0"/>
              <a:t>/Chapter+11+MSIL+Programming/</a:t>
            </a:r>
            <a:r>
              <a:rPr lang="en-US" dirty="0" err="1"/>
              <a:t>Evaluation+Stack</a:t>
            </a:r>
            <a:r>
              <a:rPr lang="en-US" dirty="0"/>
              <a:t>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8279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Рассмотрим один интересный момент: единственный экземпляр класса будет размещен в статической переменной. В .NET это обеспечит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потокобезопасность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его инициализации.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Однако, остается еще одна проблема: тип класса, содержащего статическую переменную, получит отметку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BeforeFieldInit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При ее наличии, нет гарантий, в какой момент будут инициализированы статические поля класса (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ECMA 335: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спецификация CLI, раздел 8.9.5).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образом, нельзя определить, когда будет создан экземпляр Одиночки. Но есть несколько подходов, гарантирующих, что это произойдет только при первом обращении: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размещения экземпляра Одиночки создается вложенный класс со статическим конструктором. Его наличие заставит компилятор не добавлять отметку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BeforeFieldInit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этом случае, согласно спецификации, инициализация будет при первом обращении.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.NET 4 можно использовать класс </a:t>
            </a:r>
            <a:r>
              <a:rPr lang="ru-RU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Lazy</a:t>
            </a:r>
            <a:r>
              <a:rPr lang="ru-RU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0079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8779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5831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Рассмотрим один интересный момент: единственный экземпляр класса будет размещен в статической переменной. В .NET это обеспечит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потокобезопасность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его инициализации.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Однако, остается еще одна проблема: тип класса, содержащего статическую переменную, получит отметку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BeforeFieldInit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При ее наличии, нет гарантий, в какой момент будут инициализированы статические поля класса (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ECMA 335: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спецификация CLI, раздел 8.9.5).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образом, нельзя определить, когда будет создан экземпляр Одиночки. Но есть несколько подходов, гарантирующих, что это произойдет только при первом обращении: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размещения экземпляра Одиночки создается вложенный класс со статическим конструктором. Его наличие заставит компилятор не добавлять отметку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BeforeFieldInit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этом случае, согласно спецификации, инициализация будет при первом обращении.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.NET 4 можно использовать класс </a:t>
            </a:r>
            <a:r>
              <a:rPr lang="ru-RU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Lazy</a:t>
            </a:r>
            <a:r>
              <a:rPr lang="ru-RU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4009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87790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www.k-press.ru</a:t>
            </a:r>
            <a:r>
              <a:rPr lang="en-US" dirty="0" smtClean="0"/>
              <a:t>/</a:t>
            </a:r>
            <a:r>
              <a:rPr lang="en-US" dirty="0" err="1" smtClean="0"/>
              <a:t>cs</a:t>
            </a:r>
            <a:r>
              <a:rPr lang="en-US" dirty="0" smtClean="0"/>
              <a:t>/2008/2/</a:t>
            </a:r>
            <a:r>
              <a:rPr lang="en-US" dirty="0" err="1" smtClean="0"/>
              <a:t>bugodrom</a:t>
            </a:r>
            <a:r>
              <a:rPr lang="en-US" dirty="0" smtClean="0"/>
              <a:t>/</a:t>
            </a:r>
            <a:r>
              <a:rPr lang="en-US" smtClean="0"/>
              <a:t>bugodrom.asp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264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l-PL"/>
              <a:t>https://ru.wikipedia.org/wiki/%D0%A1%D1%82%D0%B5%D0%BA%D0%BE%D0%B2%D1%8B%D0%B9_%D0%BA%D0%B0%D0%B4%D1%80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1658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pPr rtl="0"/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http://www.intuit.ru/studies/courses/26/26/lecture/821?page=1#sect1</a:t>
            </a:r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/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Компиляторы, ориентированные на платформу .NET, должны генерировать код на MSIL, являющемся языком ассемблера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некоторои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виртуальнои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машины. Поэтому мы начнем с рассмотрения основных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свойств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целевои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платформы нашего компилятора. В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даннои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лекции мы не пытаемся дать полного и детального описания всех команд платформы; задача данного обзора – дать представление об основных идеях MSIL.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Программы на MSIL переводятся в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исполняемыи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код реального процессора лишь непосредственно перед исполнением c помощью так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называемои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</a:t>
            </a:r>
            <a:r>
              <a:rPr lang="ru-RU" sz="1200" b="0" i="1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компиляции времени исполнения 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(которую также называют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Just-In-Time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compilation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или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динамическои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компиляциеи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̆). При этом выполняется довольно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сложныи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типовои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анализ программы и проверки условий корректности кода.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Основные черты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архитекутры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виртуальнои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машины MSIL таковы: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машина является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стековои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̆, причем стек является статически типизированным; это означает, что в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каждои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точке программы JIT-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compiler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должен иметь возможность статически определить типы содержимого всех ячеек стека. На практике это означает, например, невозможность написать код,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кладущии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в цикле значения на стек </a:t>
            </a:r>
          </a:p>
          <a:p>
            <a:pPr rtl="0"/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ячейки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стека представлены как 4-байтовые или 8-байтовые знаковые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целовые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(обозначаемые как I4 и I8,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соответстсвенно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 более короткие значения представляются как 4-байтовые);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стек используется как правило только для хранения промежуточных результатов вычисления (т.е. не рекомендуется хранить на стеке временные переменные, такие, как счетчик цикла и т.п.)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большинство команд MSIL получают свои аргументы на стеке, удаляют их со стека и помещают вместо них результат(ы) вычисления.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машина является объектно-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ориентированнои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̆: структура MSIL отражает разбиение кода на классы, методы и т.п. 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517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Статическая область памяти предназначена, например, для статических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полеи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класса, глобальных переменных, констант и т.п. Например, в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этои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области памяти должны находиться переменные, описанные с модификатором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static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в языке C.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Локальная память выделяется для автоматических и временных переменных, параметров и т.п.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Куча предназначена для хранения динамических объектов. Кроме того, при реализации языков со вложенными процедурами и процедурными значениями, необходимо обеспечить доступ из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вложеннои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процедуры к переменным из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объемлющеи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среды. При этом, если язык допускает использование вложенных процедур в качестве переменных процедурного типа, то единственным способом для реализации такого механизма в безопасном режиме является построение в куче так называемого </a:t>
            </a:r>
            <a:r>
              <a:rPr lang="ru-RU" sz="1200" b="0" i="1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замыкания процедуры (</a:t>
            </a:r>
            <a:r>
              <a:rPr lang="ru-RU" sz="1200" b="0" i="1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closure</a:t>
            </a:r>
            <a:r>
              <a:rPr lang="ru-RU" sz="1200" b="0" i="1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которое будет содержать переменные из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объемляющих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сред, необходимые для работы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даннои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процедуры. 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8085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cs typeface="Consolas"/>
              </a:rPr>
              <a:t>Стек вычислений (</a:t>
            </a:r>
            <a:r>
              <a:rPr lang="en-US" sz="1200" dirty="0">
                <a:cs typeface="Consolas"/>
              </a:rPr>
              <a:t>evaluation stack</a:t>
            </a:r>
            <a:r>
              <a:rPr lang="ru-RU" sz="1200" dirty="0">
                <a:cs typeface="Consolas"/>
              </a:rPr>
              <a:t>) является ключевой структурой MSIL приложений. Это мост между приложением и памятью. Он похож на обычный стековый фрейм (кадр), но есть характерные различия. Традиционно, параметры функций и локальные переменные размещаются в стеке. В .NET эта информация хранится в отдельных хранилищах, в которых объем памяти резервируется для параметров функций и локальных переменных. Нельзя получить доступ к этим хранилищам напрямую. Доступ к параметрам или локальным переменные требуют перемещения данных из памяти в слоты </a:t>
            </a:r>
            <a:r>
              <a:rPr lang="ru-RU" sz="1200">
                <a:cs typeface="Consolas"/>
              </a:rPr>
              <a:t>в стеке </a:t>
            </a:r>
            <a:r>
              <a:rPr lang="ru-RU" sz="1200" dirty="0">
                <a:cs typeface="Consolas"/>
              </a:rPr>
              <a:t>вычислений с помощью команды </a:t>
            </a:r>
            <a:r>
              <a:rPr lang="en-US" sz="1200" dirty="0">
                <a:cs typeface="Consolas"/>
              </a:rPr>
              <a:t>load</a:t>
            </a:r>
            <a:r>
              <a:rPr lang="ru-RU" sz="1200" dirty="0">
                <a:cs typeface="Consolas"/>
              </a:rPr>
              <a:t>, </a:t>
            </a:r>
            <a:r>
              <a:rPr lang="ru-RU" sz="1200" dirty="0">
                <a:latin typeface="Consolas"/>
                <a:cs typeface="Consolas"/>
              </a:rPr>
              <a:t>обновление локальных переменных или параметров новым содержимым из стека вычислений выполняется с помощью команды </a:t>
            </a:r>
            <a:r>
              <a:rPr lang="en-US" sz="1200" dirty="0">
                <a:latin typeface="Consolas"/>
                <a:cs typeface="Consolas"/>
              </a:rPr>
              <a:t>store</a:t>
            </a:r>
            <a:r>
              <a:rPr lang="ru-RU" sz="1200" dirty="0">
                <a:cs typeface="Consolas"/>
              </a:rPr>
              <a:t>. Слоты в вычислительном стеке имеют размер 4 или 8 байт.</a:t>
            </a:r>
            <a:endParaRPr lang="en-US" sz="1200" dirty="0">
              <a:cs typeface="Consolas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436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cs typeface="Consolas"/>
              </a:rPr>
              <a:t>Стек вычислений (</a:t>
            </a:r>
            <a:r>
              <a:rPr lang="en-US" sz="1200" dirty="0">
                <a:cs typeface="Consolas"/>
              </a:rPr>
              <a:t>evaluation stack</a:t>
            </a:r>
            <a:r>
              <a:rPr lang="ru-RU" sz="1200" dirty="0">
                <a:cs typeface="Consolas"/>
              </a:rPr>
              <a:t>) является ключевой структурой MSIL приложений. Это мост между приложением и памятью. Он похож на обычный стековый фрейм (кадр), но есть характерные различия. Традиционно, параметры функций и локальные переменные размещаются в стеке. В .NET эта информация хранится в отдельных хранилищах, в которых объем памяти резервируется для параметров функций и локальных переменных. Нельзя получить доступ к этим хранилищам напрямую. Доступ к параметрам или локальным переменные требуют перемещения данных из памяти в слоты на стеке вычислений с помощью команды </a:t>
            </a:r>
            <a:r>
              <a:rPr lang="en-US" sz="1200" dirty="0">
                <a:cs typeface="Consolas"/>
              </a:rPr>
              <a:t>load</a:t>
            </a:r>
            <a:r>
              <a:rPr lang="ru-RU" sz="1200" dirty="0">
                <a:cs typeface="Consolas"/>
              </a:rPr>
              <a:t>, </a:t>
            </a:r>
            <a:r>
              <a:rPr lang="ru-RU" sz="1200" dirty="0">
                <a:latin typeface="Consolas"/>
                <a:cs typeface="Consolas"/>
              </a:rPr>
              <a:t>обновление локальных переменных или параметров новым содержимым из стека вычислений выполняется с помощью команды </a:t>
            </a:r>
            <a:r>
              <a:rPr lang="en-US" sz="1200" dirty="0">
                <a:latin typeface="Consolas"/>
                <a:cs typeface="Consolas"/>
              </a:rPr>
              <a:t>store</a:t>
            </a:r>
            <a:r>
              <a:rPr lang="ru-RU" sz="1200" dirty="0">
                <a:cs typeface="Consolas"/>
              </a:rPr>
              <a:t>. Слоты в вычислительном стеке имеют размер 4 или 8 байт.</a:t>
            </a:r>
            <a:endParaRPr lang="en-US" sz="1200" dirty="0">
              <a:cs typeface="Consola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cs typeface="Consola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cs typeface="Consolas"/>
              </a:rPr>
              <a:t>Стек вычислений (</a:t>
            </a:r>
            <a:r>
              <a:rPr lang="en-US" sz="1200" dirty="0">
                <a:cs typeface="Consolas"/>
              </a:rPr>
              <a:t>evaluation stack</a:t>
            </a:r>
            <a:r>
              <a:rPr lang="ru-RU" sz="1200" dirty="0">
                <a:cs typeface="Consolas"/>
              </a:rPr>
              <a:t>) является ключевой структурой MSIL приложений. Это мост между приложением и памятью. Он похож на обычный стековый фрейм (кадр), но есть характерные различия. Традиционно, параметры функций и локальные переменные размещаются в стеке. В .NET эта информация хранится в отдельных хранилищах, в которых объем памяти резервируется для параметров функций и локальных переменных. Нельзя получить доступ к этим хранилищам напрямую. Доступ к параметрам или локальным переменные требуют перемещения данных из памяти в слоты на стеке вычислений с помощью команды </a:t>
            </a:r>
            <a:r>
              <a:rPr lang="en-US" sz="1200" dirty="0">
                <a:cs typeface="Consolas"/>
              </a:rPr>
              <a:t>load</a:t>
            </a:r>
            <a:r>
              <a:rPr lang="ru-RU" sz="1200" dirty="0">
                <a:cs typeface="Consolas"/>
              </a:rPr>
              <a:t>, </a:t>
            </a:r>
            <a:r>
              <a:rPr lang="ru-RU" sz="1200" dirty="0">
                <a:latin typeface="Consolas"/>
                <a:cs typeface="Consolas"/>
              </a:rPr>
              <a:t>обновление локальных переменных или параметров новым содержимым из стека вычислений выполняется с помощью команды </a:t>
            </a:r>
            <a:r>
              <a:rPr lang="en-US" sz="1200" dirty="0">
                <a:latin typeface="Consolas"/>
                <a:cs typeface="Consolas"/>
              </a:rPr>
              <a:t>store</a:t>
            </a:r>
            <a:r>
              <a:rPr lang="ru-RU" sz="1200" dirty="0">
                <a:cs typeface="Consolas"/>
              </a:rPr>
              <a:t>. Слоты в вычислительном стеке имеют размер 4 или 8 байт.</a:t>
            </a:r>
            <a:endParaRPr lang="en-US" sz="1200" dirty="0">
              <a:cs typeface="Consola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cs typeface="Consola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1475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Поскольку, как правило, нам необходим не адрес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переменнои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̆, а ее значение, то существуют команды загрузки значения на стек: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ldsfld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ldloc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ldfld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Каждая из этих команд эквивалентна паре команд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ldxxxa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ldind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9123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Команды выгрузки в основном построены так же, как и команды загрузки (только с противоположным результатом работы), и потому не особо нуждаются в комментариях.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Отметим команду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stind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которая берет со стека адрес значения вместе с самим значением и записывает значение по выбранному адресу.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Кроме того, упомянем, что как и в командах загрузки, команды </a:t>
            </a:r>
          </a:p>
          <a:p>
            <a:pPr rtl="0"/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stloc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stfld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stsfld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эквивалентны следующим парам команд: </a:t>
            </a:r>
          </a:p>
          <a:p>
            <a:pPr rtl="0"/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ldxxxxa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stind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</a:p>
          <a:p>
            <a:pPr rtl="0"/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769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81"/>
            <a:ext cx="6910388" cy="57400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cap="all" spc="-150" baseline="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2" y="4453471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cap="all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9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cap="sm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83" y="735997"/>
            <a:ext cx="1379882" cy="6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991928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/>
        </p:nvSpPr>
        <p:spPr>
          <a:xfrm>
            <a:off x="425001" y="3398262"/>
            <a:ext cx="853869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Надеюсь, что Вы найдете этот материал полезным.</a:t>
            </a:r>
          </a:p>
          <a:p>
            <a:pPr algn="ctr" rtl="0"/>
            <a:endParaRPr lang="ru-RU" sz="2000" b="0" i="0" u="none" strike="noStrike" kern="1200" baseline="0" dirty="0">
              <a:solidFill>
                <a:schemeClr val="bg1"/>
              </a:solidFill>
              <a:latin typeface="+mj-lt"/>
              <a:cs typeface="Narkisim" panose="020E0502050101010101" pitchFamily="34" charset="-79"/>
            </a:endParaRP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Если Вы нашли ошибки или неточности в этом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 </a:t>
            </a:r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материале или знаете, как его улучшить, пожалуйста, сообщите по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/>
            </a:r>
            <a:b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</a:br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электронному адресу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: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0" i="0" u="sng" strike="noStrike" kern="1200" baseline="0" dirty="0">
                <a:solidFill>
                  <a:schemeClr val="bg1"/>
                </a:solidFill>
                <a:latin typeface="+mj-lt"/>
              </a:rPr>
              <a:t>anzhelika_kravchuk@epam.com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 </a:t>
            </a: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</a:rPr>
              <a:t>с пометкой 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[ASP.MVC Training Course Feedback]</a:t>
            </a:r>
          </a:p>
          <a:p>
            <a:pPr algn="ctr" rtl="0"/>
            <a:endParaRPr lang="en-US" sz="2000" b="0" i="0" u="none" strike="noStrike" kern="1200" baseline="0" dirty="0">
              <a:solidFill>
                <a:schemeClr val="bg1"/>
              </a:solidFill>
              <a:latin typeface="+mj-lt"/>
            </a:endParaRP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</a:rPr>
              <a:t>Спасибо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40513982"/>
      </p:ext>
    </p:extLst>
  </p:cSld>
  <p:clrMapOvr>
    <a:masterClrMapping/>
  </p:clrMapOvr>
  <p:transition spd="med"/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6214" y="1889830"/>
            <a:ext cx="8500056" cy="993073"/>
          </a:xfrm>
          <a:prstGeom prst="rect">
            <a:avLst/>
          </a:prstGeom>
        </p:spPr>
        <p:txBody>
          <a:bodyPr lIns="68580" tIns="0" rIns="68580" bIns="3429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4100" kern="0" cap="all" spc="-75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96214" y="3561899"/>
            <a:ext cx="3688382" cy="370101"/>
          </a:xfrm>
          <a:prstGeom prst="rect">
            <a:avLst/>
          </a:prstGeom>
          <a:noFill/>
          <a:ln>
            <a:noFill/>
          </a:ln>
        </p:spPr>
        <p:txBody>
          <a:bodyPr wrap="none" lIns="68580" tIns="27432" rIns="68580" bIns="3429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20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296214" y="5459487"/>
            <a:ext cx="3820664" cy="373063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Anzhelika</a:t>
            </a:r>
            <a:r>
              <a:rPr lang="en-US" dirty="0"/>
              <a:t> KRAVCHUK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13" y="496490"/>
            <a:ext cx="1725769" cy="72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473118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79"/>
            <a:ext cx="6910388" cy="57400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cap="all" spc="-150" baseline="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1" y="4453469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cap="all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7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cap="sm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82" y="735995"/>
            <a:ext cx="1379882" cy="6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9739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662332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14399"/>
            <a:ext cx="8726607" cy="535761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just">
              <a:lnSpc>
                <a:spcPct val="120000"/>
              </a:lnSpc>
              <a:spcBef>
                <a:spcPts val="0"/>
              </a:spcBef>
              <a:buNone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>
              <a:defRPr sz="1200"/>
            </a:lvl2pPr>
            <a:lvl3pPr>
              <a:defRPr sz="11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45765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1660045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65915"/>
            <a:ext cx="432098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tx1"/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idx="11" hasCustomPrompt="1"/>
          </p:nvPr>
        </p:nvSpPr>
        <p:spPr>
          <a:xfrm>
            <a:off x="4673683" y="965915"/>
            <a:ext cx="427987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accent2">
                  <a:lumMod val="50000"/>
                </a:schemeClr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buClr>
                <a:schemeClr val="accent2">
                  <a:lumMod val="50000"/>
                </a:schemeClr>
              </a:buClr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3393653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04800" y="762000"/>
            <a:ext cx="8610600" cy="5334000"/>
          </a:xfrm>
        </p:spPr>
        <p:txBody>
          <a:bodyPr/>
          <a:lstStyle>
            <a:lvl1pPr>
              <a:buFont typeface="Wingdings" pitchFamily="2" charset="2"/>
              <a:buChar char="§"/>
              <a:defRPr sz="1800">
                <a:latin typeface="Helvetica LT Std"/>
              </a:defRPr>
            </a:lvl1pPr>
            <a:lvl2pPr>
              <a:defRPr sz="1800">
                <a:latin typeface="Helvetica LT Std"/>
              </a:defRPr>
            </a:lvl2pPr>
            <a:lvl3pPr>
              <a:defRPr sz="1600">
                <a:latin typeface="Helvetica LT Std"/>
              </a:defRPr>
            </a:lvl3pPr>
            <a:lvl4pPr>
              <a:defRPr sz="1400">
                <a:latin typeface="Helvetica LT Std"/>
              </a:defRPr>
            </a:lvl4pPr>
            <a:lvl5pPr>
              <a:defRPr sz="1400">
                <a:latin typeface="Helvetica LT Std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6945345" y="6496092"/>
            <a:ext cx="19351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fld id="{8AE9712F-231D-46BD-8215-5B9AC8D83DFF}" type="slidenum">
              <a:rPr lang="en-US" sz="1200" b="1" kern="1200" smtClean="0">
                <a:solidFill>
                  <a:srgbClr val="2750AB"/>
                </a:solidFill>
                <a:latin typeface="+mn-lt"/>
                <a:ea typeface="+mn-ea"/>
                <a:cs typeface="+mn-cs"/>
              </a:rPr>
              <a:pPr algn="r">
                <a:defRPr/>
              </a:pPr>
              <a:t>‹#›</a:t>
            </a:fld>
            <a:endParaRPr lang="en-US" sz="1200" b="1" kern="1200" dirty="0">
              <a:solidFill>
                <a:srgbClr val="2750AB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2706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425001" y="3398262"/>
            <a:ext cx="85386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8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Спасибо за внимание!</a:t>
            </a:r>
            <a:endParaRPr lang="en-US" sz="2800" b="0" i="0" u="none" strike="noStrike" kern="1200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96530562"/>
      </p:ext>
    </p:extLst>
  </p:cSld>
  <p:clrMapOvr>
    <a:masterClrMapping/>
  </p:clrMapOvr>
  <p:transition spd="med"/>
  <p:hf hd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475310"/>
            <a:ext cx="9155206" cy="39763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400" dirty="0"/>
          </a:p>
        </p:txBody>
      </p:sp>
      <p:pic>
        <p:nvPicPr>
          <p:cNvPr id="5" name="Picture 5" descr="logo_footer.png"/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606" y="6552459"/>
            <a:ext cx="635852" cy="30158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524573" y="6572481"/>
            <a:ext cx="1493520" cy="25391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fld id="{C2C0EDAD-27A0-9447-9004-E733B36B95C3}" type="slidenum">
              <a:rPr lang="en-US" sz="1200" b="1" i="0" smtClean="0">
                <a:solidFill>
                  <a:srgbClr val="CCCCCC"/>
                </a:solidFill>
                <a:latin typeface="Calibri" panose="020F0502020204030204" pitchFamily="34" charset="0"/>
                <a:cs typeface="Trebuchet MS"/>
              </a:rPr>
              <a:pPr algn="r"/>
              <a:t>‹#›</a:t>
            </a:fld>
            <a:endParaRPr lang="en-US" sz="1200" b="1" i="0" dirty="0">
              <a:solidFill>
                <a:srgbClr val="CCCCCC"/>
              </a:solidFill>
              <a:latin typeface="Calibri" panose="020F050202020403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18064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83" r:id="rId8"/>
    <p:sldLayoutId id="2147483680" r:id="rId9"/>
    <p:sldLayoutId id="2147483681" r:id="rId10"/>
  </p:sldLayoutIdLst>
  <p:hf hdr="0" dt="0"/>
  <p:txStyles>
    <p:titleStyle>
      <a:lvl1pPr algn="ctr" defTabSz="342892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68" indent="-257168" algn="l" defTabSz="34289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342892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342892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342892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342892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Relationship Id="rId3" Type="http://schemas.openxmlformats.org/officeDocument/2006/relationships/image" Target="../media/image10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Методы</a:t>
            </a:r>
            <a:r>
              <a:rPr lang="en-US" sz="4400" dirty="0"/>
              <a:t>. </a:t>
            </a:r>
            <a:r>
              <a:rPr lang="ru-RU" sz="4400" dirty="0"/>
              <a:t>Основы.</a:t>
            </a:r>
            <a:endParaRPr lang="en-US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1"/>
          </p:nvPr>
        </p:nvSpPr>
        <p:spPr>
          <a:xfrm>
            <a:off x="296214" y="3561899"/>
            <a:ext cx="2217595" cy="370101"/>
          </a:xfrm>
        </p:spPr>
        <p:txBody>
          <a:bodyPr/>
          <a:lstStyle/>
          <a:p>
            <a:r>
              <a:rPr lang="en-US" dirty="0"/>
              <a:t>.NET &amp; JS Lab</a:t>
            </a:r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err="1"/>
              <a:t>Anzhelika</a:t>
            </a:r>
            <a:r>
              <a:rPr lang="en-US" dirty="0"/>
              <a:t> KRAVCHUK</a:t>
            </a:r>
          </a:p>
        </p:txBody>
      </p:sp>
    </p:spTree>
    <p:extLst>
      <p:ext uri="{BB962C8B-B14F-4D97-AF65-F5344CB8AC3E}">
        <p14:creationId xmlns:p14="http://schemas.microsoft.com/office/powerpoint/2010/main" val="3876737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6655" y="838200"/>
            <a:ext cx="4267200" cy="5559668"/>
          </a:xfrm>
          <a:prstGeom prst="rect">
            <a:avLst/>
          </a:prstGeom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Вызов метода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8747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черты </a:t>
            </a:r>
            <a:r>
              <a:rPr lang="en-US" dirty="0"/>
              <a:t>MSIL 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28600" y="838200"/>
            <a:ext cx="8686800" cy="464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panose="020F0502020204030204" pitchFamily="34" charset="0"/>
              </a:rPr>
              <a:t>Компиляторы, ориентированные на платформу .NET, должны генерировать код на MSIL, являющемся языком ассемблера некоторой виртуальной машины</a:t>
            </a:r>
          </a:p>
          <a:p>
            <a:pPr algn="just"/>
            <a:r>
              <a:rPr lang="ru-RU" dirty="0">
                <a:latin typeface="Calibri" panose="020F0502020204030204" pitchFamily="34" charset="0"/>
              </a:rPr>
              <a:t>Основные черты архитектуры виртуальной машины MSIL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машина является стековой, причем стек является статически типизированным – в каждой точке программы JIT-</a:t>
            </a:r>
            <a:r>
              <a:rPr lang="ru-RU" dirty="0" err="1">
                <a:latin typeface="Calibri" panose="020F0502020204030204" pitchFamily="34" charset="0"/>
              </a:rPr>
              <a:t>compiler</a:t>
            </a:r>
            <a:r>
              <a:rPr lang="ru-RU" dirty="0">
                <a:latin typeface="Calibri" panose="020F0502020204030204" pitchFamily="34" charset="0"/>
              </a:rPr>
              <a:t> должен иметь возможность статически определить типы содержимого всех ячеек стека;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ячейки стека представлены как 4-байтовые или</a:t>
            </a:r>
            <a:r>
              <a:rPr lang="en-US" dirty="0">
                <a:latin typeface="Calibri" panose="020F0502020204030204" pitchFamily="34" charset="0"/>
              </a:rPr>
              <a:t>    </a:t>
            </a:r>
            <a:r>
              <a:rPr lang="ru-RU" dirty="0">
                <a:latin typeface="Calibri" panose="020F0502020204030204" pitchFamily="34" charset="0"/>
              </a:rPr>
              <a:t>8-байтовые знаковые целые (обозначаемые как I4 и I8, соответственно, более короткие значения представляются как 4-байтовые);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стек используется, как правило, только для хранения промежуточных результатов вычисления;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большинство команд MSIL получают свои аргументы в стеке, удаляют их из стека и помещают вместо них результат(ы) вычисления.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машина является объектно-ориентированной: структура MSIL отражает разбиение кода на классы, методы и т.п. </a:t>
            </a:r>
          </a:p>
        </p:txBody>
      </p:sp>
    </p:spTree>
    <p:extLst>
      <p:ext uri="{BB962C8B-B14F-4D97-AF65-F5344CB8AC3E}">
        <p14:creationId xmlns:p14="http://schemas.microsoft.com/office/powerpoint/2010/main" val="3141065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Специфика хранения переменных в MSIL 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28600" y="838200"/>
            <a:ext cx="8686800" cy="1981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latin typeface="Calibri" panose="020F0502020204030204" pitchFamily="34" charset="0"/>
              </a:rPr>
              <a:t>Существует несколько вариантов хранения переменных в MSIL: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в статической области памяти, существующей все время выполнения программы;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в локальной области, которая выделяется при входе в метод;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внутри объекта, размещенного в куче.</a:t>
            </a:r>
          </a:p>
        </p:txBody>
      </p:sp>
    </p:spTree>
    <p:extLst>
      <p:ext uri="{BB962C8B-B14F-4D97-AF65-F5344CB8AC3E}">
        <p14:creationId xmlns:p14="http://schemas.microsoft.com/office/powerpoint/2010/main" val="521428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>
            <a:off x="1074905" y="990600"/>
            <a:ext cx="6994190" cy="5257800"/>
            <a:chOff x="1371600" y="1066800"/>
            <a:chExt cx="6673180" cy="502920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3264933" y="1066800"/>
              <a:ext cx="0" cy="50292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5093733" y="1143000"/>
              <a:ext cx="0" cy="4953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3264933" y="6096000"/>
              <a:ext cx="18288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3264933" y="4191000"/>
              <a:ext cx="18288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264933" y="3276600"/>
              <a:ext cx="18288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264933" y="3733800"/>
              <a:ext cx="18288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Left Brace 20"/>
            <p:cNvSpPr/>
            <p:nvPr/>
          </p:nvSpPr>
          <p:spPr>
            <a:xfrm>
              <a:off x="1817133" y="4191000"/>
              <a:ext cx="762000" cy="1905000"/>
            </a:xfrm>
            <a:prstGeom prst="leftBrace">
              <a:avLst>
                <a:gd name="adj1" fmla="val 8333"/>
                <a:gd name="adj2" fmla="val 48535"/>
              </a:avLst>
            </a:prstGeom>
            <a:ln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Left Brace 21"/>
            <p:cNvSpPr/>
            <p:nvPr/>
          </p:nvSpPr>
          <p:spPr>
            <a:xfrm>
              <a:off x="1817133" y="1066800"/>
              <a:ext cx="762000" cy="3124200"/>
            </a:xfrm>
            <a:prstGeom prst="leftBrace">
              <a:avLst>
                <a:gd name="adj1" fmla="val 8333"/>
                <a:gd name="adj2" fmla="val 48535"/>
              </a:avLst>
            </a:prstGeom>
            <a:ln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ight Brace 22"/>
            <p:cNvSpPr/>
            <p:nvPr/>
          </p:nvSpPr>
          <p:spPr>
            <a:xfrm>
              <a:off x="5093733" y="3276600"/>
              <a:ext cx="762000" cy="914400"/>
            </a:xfrm>
            <a:prstGeom prst="rightBrace">
              <a:avLst/>
            </a:prstGeom>
            <a:ln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ight Brace 23"/>
            <p:cNvSpPr/>
            <p:nvPr/>
          </p:nvSpPr>
          <p:spPr>
            <a:xfrm>
              <a:off x="5093733" y="1143000"/>
              <a:ext cx="762000" cy="2133600"/>
            </a:xfrm>
            <a:prstGeom prst="rightBrace">
              <a:avLst/>
            </a:prstGeom>
            <a:ln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 rot="16200000">
              <a:off x="702456" y="2466724"/>
              <a:ext cx="1707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Stackframe</a:t>
              </a:r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 1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 rot="16200000">
              <a:off x="778657" y="5012543"/>
              <a:ext cx="1707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Stackframe</a:t>
              </a:r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 0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943599" y="1905000"/>
              <a:ext cx="158248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Evaluation</a:t>
              </a:r>
            </a:p>
            <a:p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Stack Space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943599" y="3429000"/>
              <a:ext cx="21011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Arguments and </a:t>
              </a:r>
            </a:p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Local Variables</a:t>
              </a:r>
            </a:p>
          </p:txBody>
        </p:sp>
        <p:cxnSp>
          <p:nvCxnSpPr>
            <p:cNvPr id="30" name="Straight Arrow Connector 29"/>
            <p:cNvCxnSpPr/>
            <p:nvPr/>
          </p:nvCxnSpPr>
          <p:spPr>
            <a:xfrm flipV="1">
              <a:off x="2971799" y="1219200"/>
              <a:ext cx="0" cy="2133600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 rot="16200000">
              <a:off x="2289651" y="2193144"/>
              <a:ext cx="819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Grows</a:t>
              </a:r>
            </a:p>
          </p:txBody>
        </p:sp>
      </p:grp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959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grpSp>
        <p:nvGrpSpPr>
          <p:cNvPr id="9" name="Группа 8"/>
          <p:cNvGrpSpPr/>
          <p:nvPr/>
        </p:nvGrpSpPr>
        <p:grpSpPr>
          <a:xfrm>
            <a:off x="580215" y="838200"/>
            <a:ext cx="7983569" cy="5181600"/>
            <a:chOff x="304800" y="838200"/>
            <a:chExt cx="8610600" cy="510540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304801" y="2209800"/>
              <a:ext cx="0" cy="2667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2158753" y="2209800"/>
              <a:ext cx="0" cy="2667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304801" y="4876800"/>
              <a:ext cx="1828799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304800" y="2743200"/>
              <a:ext cx="18539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304801" y="2209800"/>
              <a:ext cx="1853952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525962" y="1295400"/>
              <a:ext cx="1318181" cy="54416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 </a:t>
              </a:r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Local </a:t>
              </a:r>
            </a:p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Variables 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281574" y="1295400"/>
              <a:ext cx="1204991" cy="54416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Function</a:t>
              </a:r>
            </a:p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Arguments</a:t>
              </a:r>
            </a:p>
          </p:txBody>
        </p:sp>
        <p:cxnSp>
          <p:nvCxnSpPr>
            <p:cNvPr id="39" name="Straight Connector 38"/>
            <p:cNvCxnSpPr/>
            <p:nvPr/>
          </p:nvCxnSpPr>
          <p:spPr>
            <a:xfrm>
              <a:off x="304800" y="3276600"/>
              <a:ext cx="18539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304800" y="3810000"/>
              <a:ext cx="18539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304800" y="4343400"/>
              <a:ext cx="18539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1079092" y="4419600"/>
              <a:ext cx="299469" cy="3150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0</a:t>
              </a:r>
              <a:endParaRPr lang="en-US" sz="1600" b="1" dirty="0">
                <a:solidFill>
                  <a:schemeClr val="tx2">
                    <a:lumMod val="75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079092" y="3897868"/>
              <a:ext cx="299469" cy="3150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1</a:t>
              </a:r>
              <a:endParaRPr lang="en-US" sz="1600" b="1" dirty="0">
                <a:solidFill>
                  <a:schemeClr val="tx2">
                    <a:lumMod val="75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079092" y="3352800"/>
              <a:ext cx="299469" cy="3150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2</a:t>
              </a:r>
              <a:endParaRPr lang="en-US" sz="1600" b="1" dirty="0">
                <a:solidFill>
                  <a:schemeClr val="tx2">
                    <a:lumMod val="75000"/>
                  </a:schemeClr>
                </a:solidFill>
                <a:latin typeface="Consolas"/>
                <a:cs typeface="Consolas"/>
              </a:endParaRPr>
            </a:p>
          </p:txBody>
        </p:sp>
        <p:cxnSp>
          <p:nvCxnSpPr>
            <p:cNvPr id="71" name="Straight Connector 70"/>
            <p:cNvCxnSpPr/>
            <p:nvPr/>
          </p:nvCxnSpPr>
          <p:spPr>
            <a:xfrm>
              <a:off x="3565125" y="1600200"/>
              <a:ext cx="0" cy="43434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5571478" y="1600200"/>
              <a:ext cx="0" cy="43434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>
              <a:off x="3565125" y="59436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>
              <a:off x="3565125" y="38100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>
              <a:off x="3565125" y="32766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>
              <a:off x="3565125" y="27432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3565125" y="43434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3565125" y="48768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3565125" y="54102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3565125" y="22098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>
              <a:off x="3565125" y="16002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Rectangle 81"/>
            <p:cNvSpPr/>
            <p:nvPr/>
          </p:nvSpPr>
          <p:spPr>
            <a:xfrm>
              <a:off x="3565125" y="838200"/>
              <a:ext cx="1922755" cy="544166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Evaluation</a:t>
              </a:r>
            </a:p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Stack</a:t>
              </a:r>
              <a:endParaRPr lang="en-US" sz="1600" dirty="0"/>
            </a:p>
          </p:txBody>
        </p:sp>
        <p:cxnSp>
          <p:nvCxnSpPr>
            <p:cNvPr id="85" name="Straight Connector 84"/>
            <p:cNvCxnSpPr/>
            <p:nvPr/>
          </p:nvCxnSpPr>
          <p:spPr>
            <a:xfrm>
              <a:off x="7010400" y="2209800"/>
              <a:ext cx="0" cy="2667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>
              <a:off x="8915400" y="2209800"/>
              <a:ext cx="0" cy="2667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7010400" y="48768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>
              <a:off x="7010402" y="2743200"/>
              <a:ext cx="1904998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7010400" y="22098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>
              <a:off x="7010400" y="32766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7010400" y="38100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>
              <a:off x="7010400" y="43434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TextBox 92"/>
            <p:cNvSpPr txBox="1"/>
            <p:nvPr/>
          </p:nvSpPr>
          <p:spPr>
            <a:xfrm>
              <a:off x="1079092" y="2286000"/>
              <a:ext cx="299469" cy="3150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n</a:t>
              </a: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1079091" y="2819400"/>
              <a:ext cx="299469" cy="3150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…</a:t>
              </a: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7766934" y="4419600"/>
              <a:ext cx="299469" cy="3150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0</a:t>
              </a:r>
              <a:endParaRPr lang="en-US" sz="1600" b="1" dirty="0">
                <a:solidFill>
                  <a:schemeClr val="tx2">
                    <a:lumMod val="75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7766934" y="3897868"/>
              <a:ext cx="299469" cy="3150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1</a:t>
              </a:r>
              <a:endParaRPr lang="en-US" sz="1600" b="1" dirty="0">
                <a:solidFill>
                  <a:schemeClr val="tx2">
                    <a:lumMod val="75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7766934" y="3352800"/>
              <a:ext cx="299469" cy="3150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2</a:t>
              </a:r>
              <a:endParaRPr lang="en-US" sz="1600" b="1" dirty="0">
                <a:solidFill>
                  <a:schemeClr val="tx2">
                    <a:lumMod val="75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7766934" y="2286000"/>
              <a:ext cx="299469" cy="3150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n</a:t>
              </a: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7766935" y="2819400"/>
              <a:ext cx="299469" cy="3150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…</a:t>
              </a:r>
            </a:p>
          </p:txBody>
        </p:sp>
        <p:cxnSp>
          <p:nvCxnSpPr>
            <p:cNvPr id="101" name="Straight Arrow Connector 100"/>
            <p:cNvCxnSpPr/>
            <p:nvPr/>
          </p:nvCxnSpPr>
          <p:spPr>
            <a:xfrm>
              <a:off x="2133601" y="3048000"/>
              <a:ext cx="1431524" cy="0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/>
            <p:nvPr/>
          </p:nvCxnSpPr>
          <p:spPr>
            <a:xfrm>
              <a:off x="5571478" y="3048000"/>
              <a:ext cx="1438922" cy="0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TextBox 105"/>
            <p:cNvSpPr txBox="1"/>
            <p:nvPr/>
          </p:nvSpPr>
          <p:spPr>
            <a:xfrm>
              <a:off x="2144811" y="2286000"/>
              <a:ext cx="1431371" cy="54416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 </a:t>
              </a:r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Load</a:t>
              </a:r>
            </a:p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Instruction</a:t>
              </a:r>
            </a:p>
          </p:txBody>
        </p:sp>
        <p:cxnSp>
          <p:nvCxnSpPr>
            <p:cNvPr id="187" name="Straight Arrow Connector 186"/>
            <p:cNvCxnSpPr/>
            <p:nvPr/>
          </p:nvCxnSpPr>
          <p:spPr>
            <a:xfrm flipH="1">
              <a:off x="2133600" y="4038600"/>
              <a:ext cx="1447800" cy="0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TextBox 190"/>
            <p:cNvSpPr txBox="1"/>
            <p:nvPr/>
          </p:nvSpPr>
          <p:spPr>
            <a:xfrm>
              <a:off x="2144811" y="3276600"/>
              <a:ext cx="1431371" cy="54416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Store</a:t>
              </a:r>
            </a:p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Instruction</a:t>
              </a:r>
            </a:p>
          </p:txBody>
        </p:sp>
        <p:cxnSp>
          <p:nvCxnSpPr>
            <p:cNvPr id="192" name="Straight Arrow Connector 191"/>
            <p:cNvCxnSpPr/>
            <p:nvPr/>
          </p:nvCxnSpPr>
          <p:spPr>
            <a:xfrm flipH="1">
              <a:off x="5562600" y="4038600"/>
              <a:ext cx="1447800" cy="0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3" name="TextBox 192"/>
            <p:cNvSpPr txBox="1"/>
            <p:nvPr/>
          </p:nvSpPr>
          <p:spPr>
            <a:xfrm>
              <a:off x="5573812" y="3276600"/>
              <a:ext cx="1431371" cy="54416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Store</a:t>
              </a:r>
            </a:p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Instruction</a:t>
              </a:r>
            </a:p>
          </p:txBody>
        </p:sp>
        <p:sp>
          <p:nvSpPr>
            <p:cNvPr id="194" name="TextBox 193"/>
            <p:cNvSpPr txBox="1"/>
            <p:nvPr/>
          </p:nvSpPr>
          <p:spPr>
            <a:xfrm>
              <a:off x="5561067" y="2362200"/>
              <a:ext cx="1431371" cy="54416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 </a:t>
              </a:r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Load</a:t>
              </a:r>
            </a:p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Instruction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41854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Команды загрузки в </a:t>
            </a:r>
            <a:r>
              <a:rPr lang="en-US" dirty="0"/>
              <a:t>MSIL</a:t>
            </a: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28600" y="838200"/>
            <a:ext cx="8686800" cy="2590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ldc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число&gt; </a:t>
            </a:r>
            <a:r>
              <a:rPr lang="ru-RU" dirty="0">
                <a:latin typeface="Calibri" panose="020F0502020204030204" pitchFamily="34" charset="0"/>
              </a:rPr>
              <a:t>– загрузка константы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ldstr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строка&gt; </a:t>
            </a:r>
            <a:r>
              <a:rPr lang="ru-RU" dirty="0">
                <a:latin typeface="Calibri" panose="020F0502020204030204" pitchFamily="34" charset="0"/>
              </a:rPr>
              <a:t>– загрузка строковой константы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ldsflda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&lt;поле&gt; </a:t>
            </a:r>
            <a:r>
              <a:rPr lang="ru-RU" dirty="0">
                <a:latin typeface="Calibri" panose="020F0502020204030204" pitchFamily="34" charset="0"/>
              </a:rPr>
              <a:t>– загрузка адреса статического поля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ldloca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&lt;#переменной&gt; </a:t>
            </a:r>
            <a:r>
              <a:rPr lang="ru-RU" dirty="0">
                <a:latin typeface="Calibri" panose="020F0502020204030204" pitchFamily="34" charset="0"/>
              </a:rPr>
              <a:t>– загрузка адреса локальной переменной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ldflda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&lt;поле&gt; </a:t>
            </a:r>
            <a:r>
              <a:rPr lang="ru-RU" dirty="0">
                <a:latin typeface="Calibri" panose="020F0502020204030204" pitchFamily="34" charset="0"/>
              </a:rPr>
              <a:t>– загрузка адреса поля объекта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ldind</a:t>
            </a:r>
            <a:r>
              <a:rPr lang="ru-RU" dirty="0">
                <a:latin typeface="Calibri" panose="020F0502020204030204" pitchFamily="34" charset="0"/>
              </a:rPr>
              <a:t> – косвенная загрузка, берет адрес из стека и помещает на его место значение, размещенное по этому адресу </a:t>
            </a:r>
          </a:p>
        </p:txBody>
      </p:sp>
    </p:spTree>
    <p:extLst>
      <p:ext uri="{BB962C8B-B14F-4D97-AF65-F5344CB8AC3E}">
        <p14:creationId xmlns:p14="http://schemas.microsoft.com/office/powerpoint/2010/main" val="642720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Команды выгрузки в </a:t>
            </a:r>
            <a:r>
              <a:rPr lang="en-US" dirty="0"/>
              <a:t>MSIL</a:t>
            </a: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28600" y="838200"/>
            <a:ext cx="8686800" cy="1524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stind</a:t>
            </a:r>
            <a:r>
              <a:rPr lang="ru-RU" b="1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берет из стека адрес значения и само значение и записывает значение по выбранному адресу;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команды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stloc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stfld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stsfld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эквивалентны командам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ldxxxa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stind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ru-R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453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Арифметические команды </a:t>
            </a:r>
            <a:r>
              <a:rPr lang="en-US" dirty="0"/>
              <a:t>MSIL </a:t>
            </a: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28600" y="838200"/>
            <a:ext cx="8686800" cy="3429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Арифметические команды MSIL выполняют вычисления в стеке вычислений (</a:t>
            </a:r>
            <a:r>
              <a:rPr lang="en-US" dirty="0">
                <a:latin typeface="Calibri" panose="020F0502020204030204" pitchFamily="34" charset="0"/>
              </a:rPr>
              <a:t>evaluation stack</a:t>
            </a:r>
            <a:r>
              <a:rPr lang="ru-RU" dirty="0">
                <a:latin typeface="Calibri" panose="020F0502020204030204" pitchFamily="34" charset="0"/>
              </a:rPr>
              <a:t>)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Вычислительные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команды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(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add,mul,sub</a:t>
            </a:r>
            <a:r>
              <a:rPr lang="ru-RU" dirty="0">
                <a:latin typeface="Calibri" panose="020F0502020204030204" pitchFamily="34" charset="0"/>
              </a:rPr>
              <a:t>...) существуют в знаковом и </a:t>
            </a:r>
            <a:r>
              <a:rPr lang="ru-RU" dirty="0" err="1">
                <a:latin typeface="Calibri" panose="020F0502020204030204" pitchFamily="34" charset="0"/>
              </a:rPr>
              <a:t>беззнаковом</a:t>
            </a:r>
            <a:r>
              <a:rPr lang="ru-RU" dirty="0">
                <a:latin typeface="Calibri" panose="020F0502020204030204" pitchFamily="34" charset="0"/>
              </a:rPr>
              <a:t> (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.u</a:t>
            </a:r>
            <a:r>
              <a:rPr lang="ru-RU" dirty="0">
                <a:latin typeface="Calibri" panose="020F0502020204030204" pitchFamily="34" charset="0"/>
              </a:rPr>
              <a:t>) вариантах, а также могут выполнять контроль за переполнением (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ovf</a:t>
            </a:r>
            <a:r>
              <a:rPr lang="ru-RU" dirty="0">
                <a:latin typeface="Calibri" panose="020F0502020204030204" pitchFamily="34" charset="0"/>
              </a:rPr>
              <a:t>)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Кроме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того,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есть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логические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команды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and,or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xor</a:t>
            </a:r>
            <a:r>
              <a:rPr lang="ru-RU" b="1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(только знаковые, без контроля переполнения) и операции сравнения </a:t>
            </a:r>
          </a:p>
        </p:txBody>
      </p:sp>
    </p:spTree>
    <p:extLst>
      <p:ext uri="{BB962C8B-B14F-4D97-AF65-F5344CB8AC3E}">
        <p14:creationId xmlns:p14="http://schemas.microsoft.com/office/powerpoint/2010/main" val="22172180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Переходы и вызовы в MSIL 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28600" y="838200"/>
            <a:ext cx="8686800" cy="3429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Переходы – стандартные</a:t>
            </a:r>
            <a:r>
              <a:rPr lang="en-US" dirty="0">
                <a:latin typeface="Calibri" panose="020F0502020204030204" pitchFamily="34" charset="0"/>
              </a:rPr>
              <a:t>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bne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beq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и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т.п.)</a:t>
            </a:r>
            <a:endParaRPr lang="en-US" dirty="0"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Вызовы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бывают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двух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типов:</a:t>
            </a:r>
            <a:r>
              <a:rPr lang="en-US" dirty="0">
                <a:latin typeface="Calibri" panose="020F0502020204030204" pitchFamily="34" charset="0"/>
              </a:rPr>
              <a:t> </a:t>
            </a:r>
          </a:p>
          <a:p>
            <a:pPr marL="804863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вызов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статического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метода</a:t>
            </a:r>
            <a:r>
              <a:rPr lang="en-US" dirty="0">
                <a:latin typeface="Calibri" panose="020F0502020204030204" pitchFamily="34" charset="0"/>
              </a:rPr>
              <a:t> (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call</a:t>
            </a:r>
            <a:r>
              <a:rPr lang="en-US" dirty="0">
                <a:latin typeface="Calibri" panose="020F0502020204030204" pitchFamily="34" charset="0"/>
              </a:rPr>
              <a:t>)</a:t>
            </a:r>
          </a:p>
          <a:p>
            <a:pPr marL="804863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вызов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виртуального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метода</a:t>
            </a:r>
            <a:r>
              <a:rPr lang="en-US" dirty="0">
                <a:latin typeface="Calibri" panose="020F0502020204030204" pitchFamily="34" charset="0"/>
              </a:rPr>
              <a:t>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callvirt</a:t>
            </a:r>
            <a:r>
              <a:rPr lang="en-US" dirty="0">
                <a:latin typeface="Calibri" panose="020F0502020204030204" pitchFamily="34" charset="0"/>
              </a:rPr>
              <a:t>)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Если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вызывается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 err="1">
                <a:latin typeface="Calibri" panose="020F0502020204030204" pitchFamily="34" charset="0"/>
              </a:rPr>
              <a:t>экземплярный</a:t>
            </a:r>
            <a:r>
              <a:rPr lang="ru-RU" dirty="0">
                <a:latin typeface="Calibri" panose="020F0502020204030204" pitchFamily="34" charset="0"/>
              </a:rPr>
              <a:t> (</a:t>
            </a:r>
            <a:r>
              <a:rPr lang="en-US" dirty="0">
                <a:latin typeface="Calibri" panose="020F0502020204030204" pitchFamily="34" charset="0"/>
              </a:rPr>
              <a:t>instance) </a:t>
            </a:r>
            <a:r>
              <a:rPr lang="ru-RU" dirty="0">
                <a:latin typeface="Calibri" panose="020F0502020204030204" pitchFamily="34" charset="0"/>
              </a:rPr>
              <a:t>метод, то объект, которому он принадлежит, должен быть первым параметром. Для 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callvirt</a:t>
            </a:r>
            <a:r>
              <a:rPr lang="ru-RU" dirty="0">
                <a:latin typeface="Calibri" panose="020F0502020204030204" pitchFamily="34" charset="0"/>
              </a:rPr>
              <a:t> этот параметр обязателен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Возврат осуществляется командой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ret</a:t>
            </a:r>
            <a:r>
              <a:rPr lang="en-US" b="1" dirty="0">
                <a:latin typeface="Calibri" panose="020F0502020204030204" pitchFamily="34" charset="0"/>
              </a:rPr>
              <a:t>.</a:t>
            </a:r>
            <a:endParaRPr lang="ru-RU" b="1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23653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Иные команды </a:t>
            </a:r>
            <a:r>
              <a:rPr lang="en-US" dirty="0"/>
              <a:t>MSIL </a:t>
            </a: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28600" y="838200"/>
            <a:ext cx="8686800" cy="3429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box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unbox</a:t>
            </a:r>
            <a:r>
              <a:rPr lang="ru-RU" dirty="0">
                <a:latin typeface="Calibri" panose="020F0502020204030204" pitchFamily="34" charset="0"/>
              </a:rPr>
              <a:t> – реализуют функциональность упаковки и распаковки значений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newobj</a:t>
            </a:r>
            <a:r>
              <a:rPr lang="ru-RU" dirty="0">
                <a:latin typeface="Calibri" panose="020F0502020204030204" pitchFamily="34" charset="0"/>
              </a:rPr>
              <a:t> – команда для создания нового объекта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throw,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rethrow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endfinally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endfilter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leave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– команды обработки исключений</a:t>
            </a:r>
          </a:p>
        </p:txBody>
      </p:sp>
    </p:spTree>
    <p:extLst>
      <p:ext uri="{BB962C8B-B14F-4D97-AF65-F5344CB8AC3E}">
        <p14:creationId xmlns:p14="http://schemas.microsoft.com/office/powerpoint/2010/main" val="244825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2" y="1143000"/>
            <a:ext cx="8612248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Методы это имплементация поведения типа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1905000"/>
            <a:ext cx="8612248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Метод содержит блок кода, определяющий действия, которые может выполнять тип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26952" y="2819400"/>
            <a:ext cx="8612248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Методы позволяют инкапсулировать операции, которые защищают данные, хранимые внутри типа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26952" y="3733800"/>
            <a:ext cx="8612248" cy="1524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Методы могут быть предназначены для внутреннего использования типа и быть закрытыми для других типов</a:t>
            </a:r>
          </a:p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Методы могут разрабатываться, чтобы позволить другим типам запрашивать выполнение определенного действия объекта, эти методы являются открытыми</a:t>
            </a: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метода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3567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Document 8"/>
          <p:cNvSpPr/>
          <p:nvPr/>
        </p:nvSpPr>
        <p:spPr>
          <a:xfrm>
            <a:off x="228600" y="762000"/>
            <a:ext cx="3962400" cy="2590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C#</a:t>
            </a:r>
          </a:p>
          <a:p>
            <a:endParaRPr lang="en-US" sz="1600" dirty="0">
              <a:latin typeface="Consolas"/>
              <a:cs typeface="Consolas"/>
            </a:endParaRPr>
          </a:p>
          <a:p>
            <a:r>
              <a:rPr lang="hu-HU" sz="1600" dirty="0">
                <a:latin typeface="Consolas"/>
                <a:cs typeface="Consolas"/>
              </a:rPr>
              <a:t>int a = 1; </a:t>
            </a:r>
          </a:p>
          <a:p>
            <a:r>
              <a:rPr lang="hu-HU" sz="1600" dirty="0">
                <a:latin typeface="Consolas"/>
                <a:cs typeface="Consolas"/>
              </a:rPr>
              <a:t>int b = 2; </a:t>
            </a:r>
          </a:p>
          <a:p>
            <a:r>
              <a:rPr lang="hu-HU" sz="1600" dirty="0">
                <a:latin typeface="Consolas"/>
                <a:cs typeface="Consolas"/>
              </a:rPr>
              <a:t>int c = 3; </a:t>
            </a:r>
          </a:p>
          <a:p>
            <a:endParaRPr lang="hu-HU" sz="1600" dirty="0">
              <a:latin typeface="Consolas"/>
              <a:cs typeface="Consolas"/>
            </a:endParaRPr>
          </a:p>
          <a:p>
            <a:r>
              <a:rPr lang="hu-HU" sz="1600" dirty="0">
                <a:latin typeface="Consolas"/>
                <a:cs typeface="Consolas"/>
              </a:rPr>
              <a:t>int </a:t>
            </a:r>
            <a:r>
              <a:rPr lang="en-US" sz="1600" dirty="0">
                <a:latin typeface="Consolas"/>
                <a:cs typeface="Consolas"/>
              </a:rPr>
              <a:t>d</a:t>
            </a:r>
            <a:r>
              <a:rPr lang="hu-HU" sz="1600" dirty="0">
                <a:latin typeface="Consolas"/>
                <a:cs typeface="Consolas"/>
              </a:rPr>
              <a:t> = a + b * c; </a:t>
            </a:r>
          </a:p>
        </p:txBody>
      </p:sp>
      <p:sp>
        <p:nvSpPr>
          <p:cNvPr id="7" name="Flowchart: Document 8"/>
          <p:cNvSpPr/>
          <p:nvPr/>
        </p:nvSpPr>
        <p:spPr>
          <a:xfrm>
            <a:off x="4343400" y="761999"/>
            <a:ext cx="4648200" cy="4419601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latin typeface="Consolas"/>
              <a:cs typeface="Consolas"/>
            </a:endParaRPr>
          </a:p>
          <a:p>
            <a:pPr algn="ctr"/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</a:t>
            </a:r>
          </a:p>
          <a:p>
            <a:r>
              <a:rPr lang="pl-PL" sz="1600" dirty="0">
                <a:latin typeface="Consolas"/>
                <a:cs typeface="Consolas"/>
              </a:rPr>
              <a:t>IL_000</a:t>
            </a:r>
            <a:r>
              <a:rPr lang="en-US" sz="1600" dirty="0">
                <a:latin typeface="Consolas"/>
                <a:cs typeface="Consolas"/>
              </a:rPr>
              <a:t>0</a:t>
            </a:r>
            <a:r>
              <a:rPr lang="pl-PL" sz="1600" dirty="0">
                <a:latin typeface="Consolas"/>
                <a:cs typeface="Consolas"/>
              </a:rPr>
              <a:t>:  </a:t>
            </a:r>
            <a:r>
              <a:rPr lang="en-US" sz="1600" dirty="0" err="1">
                <a:latin typeface="Consolas"/>
                <a:cs typeface="Consolas"/>
              </a:rPr>
              <a:t>nop</a:t>
            </a:r>
            <a:r>
              <a:rPr lang="pl-PL" sz="1600" dirty="0">
                <a:latin typeface="Consolas"/>
                <a:cs typeface="Consolas"/>
              </a:rPr>
              <a:t>    </a:t>
            </a:r>
          </a:p>
          <a:p>
            <a:r>
              <a:rPr lang="pl-PL" sz="1600" dirty="0">
                <a:latin typeface="Consolas"/>
                <a:cs typeface="Consolas"/>
              </a:rPr>
              <a:t>IL_0001:  ldc.i4.1    </a:t>
            </a:r>
          </a:p>
          <a:p>
            <a:r>
              <a:rPr lang="pl-PL" sz="1600" dirty="0">
                <a:latin typeface="Consolas"/>
                <a:cs typeface="Consolas"/>
              </a:rPr>
              <a:t>IL_0002:  stloc.0     // a</a:t>
            </a:r>
          </a:p>
          <a:p>
            <a:r>
              <a:rPr lang="pl-PL" sz="1600" dirty="0">
                <a:latin typeface="Consolas"/>
                <a:cs typeface="Consolas"/>
              </a:rPr>
              <a:t>IL_0003:  ldc.i4.2    </a:t>
            </a:r>
          </a:p>
          <a:p>
            <a:r>
              <a:rPr lang="pl-PL" sz="1600" dirty="0">
                <a:latin typeface="Consolas"/>
                <a:cs typeface="Consolas"/>
              </a:rPr>
              <a:t>IL_0004:  stloc.1     // b</a:t>
            </a:r>
          </a:p>
          <a:p>
            <a:r>
              <a:rPr lang="pl-PL" sz="1600" dirty="0">
                <a:latin typeface="Consolas"/>
                <a:cs typeface="Consolas"/>
              </a:rPr>
              <a:t>IL_0005:  ldc.i4.3    </a:t>
            </a:r>
          </a:p>
          <a:p>
            <a:r>
              <a:rPr lang="pl-PL" sz="1600" dirty="0">
                <a:latin typeface="Consolas"/>
                <a:cs typeface="Consolas"/>
              </a:rPr>
              <a:t>IL_0006:  stloc.2     // c</a:t>
            </a:r>
          </a:p>
          <a:p>
            <a:r>
              <a:rPr lang="cs-CZ" sz="1600" dirty="0">
                <a:latin typeface="Consolas"/>
                <a:cs typeface="Consolas"/>
              </a:rPr>
              <a:t>IL_0007:  ldloc.0     // a</a:t>
            </a:r>
          </a:p>
          <a:p>
            <a:r>
              <a:rPr lang="cs-CZ" sz="1600" dirty="0">
                <a:latin typeface="Consolas"/>
                <a:cs typeface="Consolas"/>
              </a:rPr>
              <a:t>IL_0008:  ldloc.1     // b</a:t>
            </a:r>
          </a:p>
          <a:p>
            <a:r>
              <a:rPr lang="cs-CZ" sz="1600" dirty="0">
                <a:latin typeface="Consolas"/>
                <a:cs typeface="Consolas"/>
              </a:rPr>
              <a:t>IL_0009:  ldloc.2     // c</a:t>
            </a:r>
          </a:p>
          <a:p>
            <a:r>
              <a:rPr lang="ro-RO" sz="1600" dirty="0">
                <a:latin typeface="Consolas"/>
                <a:cs typeface="Consolas"/>
              </a:rPr>
              <a:t>IL_000A:  mul         </a:t>
            </a:r>
          </a:p>
          <a:p>
            <a:r>
              <a:rPr lang="en-US" sz="1600" dirty="0">
                <a:latin typeface="Consolas"/>
                <a:cs typeface="Consolas"/>
              </a:rPr>
              <a:t>IL_000B:  add         </a:t>
            </a:r>
          </a:p>
          <a:p>
            <a:r>
              <a:rPr lang="en-US" sz="1600" dirty="0">
                <a:latin typeface="Consolas"/>
                <a:cs typeface="Consolas"/>
              </a:rPr>
              <a:t>IL_000C:  stloc.3     // d</a:t>
            </a:r>
          </a:p>
        </p:txBody>
      </p:sp>
      <p:pic>
        <p:nvPicPr>
          <p:cNvPr id="6" name="Picture 15" descr="arrow03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746188">
            <a:off x="2756658" y="2022965"/>
            <a:ext cx="1694335" cy="3095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Rounded Rectangle 11"/>
          <p:cNvSpPr/>
          <p:nvPr/>
        </p:nvSpPr>
        <p:spPr>
          <a:xfrm>
            <a:off x="228600" y="4682387"/>
            <a:ext cx="8763000" cy="1219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IL является стековым языком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 –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различные операции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заталкивают свои операнды или аргументы в стек для выполнения вычислений, по завершению которых результат выталкивается из стека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06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grpSp>
        <p:nvGrpSpPr>
          <p:cNvPr id="162" name="Группа 161"/>
          <p:cNvGrpSpPr/>
          <p:nvPr/>
        </p:nvGrpSpPr>
        <p:grpSpPr>
          <a:xfrm>
            <a:off x="205853" y="762000"/>
            <a:ext cx="8732293" cy="5414506"/>
            <a:chOff x="205853" y="762000"/>
            <a:chExt cx="8732293" cy="5414506"/>
          </a:xfrm>
        </p:grpSpPr>
        <p:grpSp>
          <p:nvGrpSpPr>
            <p:cNvPr id="140" name="Группа 139"/>
            <p:cNvGrpSpPr/>
            <p:nvPr/>
          </p:nvGrpSpPr>
          <p:grpSpPr>
            <a:xfrm>
              <a:off x="205853" y="762000"/>
              <a:ext cx="8732293" cy="5414506"/>
              <a:chOff x="30707" y="772687"/>
              <a:chExt cx="8732293" cy="5414506"/>
            </a:xfrm>
          </p:grpSpPr>
          <p:cxnSp>
            <p:nvCxnSpPr>
              <p:cNvPr id="6" name="Прямая соединительная линия 5"/>
              <p:cNvCxnSpPr/>
              <p:nvPr/>
            </p:nvCxnSpPr>
            <p:spPr>
              <a:xfrm>
                <a:off x="533400" y="3429000"/>
                <a:ext cx="8229600" cy="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/>
              <p:cNvSpPr txBox="1"/>
              <p:nvPr/>
            </p:nvSpPr>
            <p:spPr>
              <a:xfrm>
                <a:off x="321559" y="1314333"/>
                <a:ext cx="1324401" cy="923330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ru-RU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 </a:t>
                </a:r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Local </a:t>
                </a:r>
              </a:p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Variable </a:t>
                </a:r>
              </a:p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Slots </a:t>
                </a:r>
              </a:p>
            </p:txBody>
          </p:sp>
          <p:sp>
            <p:nvSpPr>
              <p:cNvPr id="12" name="Rectangle 81"/>
              <p:cNvSpPr/>
              <p:nvPr/>
            </p:nvSpPr>
            <p:spPr>
              <a:xfrm>
                <a:off x="30707" y="4796253"/>
                <a:ext cx="1906107" cy="694565"/>
              </a:xfrm>
              <a:prstGeom prst="rect">
                <a:avLst/>
              </a:prstGeom>
              <a:effectLst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Evaluation</a:t>
                </a:r>
              </a:p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Stack</a:t>
                </a:r>
                <a:endParaRPr lang="en-US" dirty="0"/>
              </a:p>
            </p:txBody>
          </p:sp>
          <p:grpSp>
            <p:nvGrpSpPr>
              <p:cNvPr id="30" name="Группа 29"/>
              <p:cNvGrpSpPr/>
              <p:nvPr/>
            </p:nvGrpSpPr>
            <p:grpSpPr>
              <a:xfrm>
                <a:off x="2055125" y="3709613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13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" name="Группа 30"/>
              <p:cNvGrpSpPr/>
              <p:nvPr/>
            </p:nvGrpSpPr>
            <p:grpSpPr>
              <a:xfrm>
                <a:off x="3418794" y="3709612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32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5" name="Группа 34"/>
              <p:cNvGrpSpPr/>
              <p:nvPr/>
            </p:nvGrpSpPr>
            <p:grpSpPr>
              <a:xfrm>
                <a:off x="4742658" y="3709611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36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9" name="Группа 38"/>
              <p:cNvGrpSpPr/>
              <p:nvPr/>
            </p:nvGrpSpPr>
            <p:grpSpPr>
              <a:xfrm>
                <a:off x="6066522" y="3709611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40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3" name="Группа 42"/>
              <p:cNvGrpSpPr/>
              <p:nvPr/>
            </p:nvGrpSpPr>
            <p:grpSpPr>
              <a:xfrm>
                <a:off x="7391523" y="3709610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44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1" name="Прямоугольник 60"/>
              <p:cNvSpPr/>
              <p:nvPr/>
            </p:nvSpPr>
            <p:spPr>
              <a:xfrm>
                <a:off x="3339932" y="5602418"/>
                <a:ext cx="108234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latin typeface="Consolas"/>
                    <a:cs typeface="Consolas"/>
                  </a:rPr>
                  <a:t>IL_0001:</a:t>
                </a:r>
                <a:endParaRPr lang="en-US" sz="1600" dirty="0">
                  <a:latin typeface="Consolas"/>
                  <a:cs typeface="Consolas"/>
                </a:endParaRPr>
              </a:p>
              <a:p>
                <a:pPr algn="ctr"/>
                <a:r>
                  <a:rPr lang="pl-PL" sz="1600" dirty="0">
                    <a:latin typeface="Consolas"/>
                    <a:cs typeface="Consolas"/>
                  </a:rPr>
                  <a:t>ldc.i4.1</a:t>
                </a:r>
                <a:endParaRPr lang="en-US" sz="1600" dirty="0"/>
              </a:p>
            </p:txBody>
          </p:sp>
          <p:grpSp>
            <p:nvGrpSpPr>
              <p:cNvPr id="69" name="Группа 68"/>
              <p:cNvGrpSpPr/>
              <p:nvPr/>
            </p:nvGrpSpPr>
            <p:grpSpPr>
              <a:xfrm>
                <a:off x="1770857" y="783324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10" name="Прямоугольник 9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47" name="Прямоугольник 46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/>
                </a:p>
              </p:txBody>
            </p:sp>
            <p:sp>
              <p:nvSpPr>
                <p:cNvPr id="48" name="Прямоугольник 47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/>
                </a:p>
              </p:txBody>
            </p:sp>
            <p:sp>
              <p:nvSpPr>
                <p:cNvPr id="63" name="TextBox 62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64" name="TextBox 63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sp>
            <p:nvSpPr>
              <p:cNvPr id="105" name="Прямоугольник 104"/>
              <p:cNvSpPr/>
              <p:nvPr/>
            </p:nvSpPr>
            <p:spPr>
              <a:xfrm>
                <a:off x="4700834" y="5602418"/>
                <a:ext cx="108234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latin typeface="Consolas"/>
                    <a:cs typeface="Consolas"/>
                  </a:rPr>
                  <a:t>IL_0002:</a:t>
                </a:r>
                <a:endParaRPr lang="en-US" sz="1600" dirty="0">
                  <a:latin typeface="Consolas"/>
                  <a:cs typeface="Consolas"/>
                </a:endParaRPr>
              </a:p>
              <a:p>
                <a:r>
                  <a:rPr lang="pl-PL" sz="1600" dirty="0">
                    <a:latin typeface="Consolas"/>
                    <a:cs typeface="Consolas"/>
                  </a:rPr>
                  <a:t>stloc.0 </a:t>
                </a:r>
                <a:endParaRPr lang="en-US" sz="1600" dirty="0"/>
              </a:p>
            </p:txBody>
          </p:sp>
          <p:sp>
            <p:nvSpPr>
              <p:cNvPr id="106" name="Прямоугольник 105"/>
              <p:cNvSpPr/>
              <p:nvPr/>
            </p:nvSpPr>
            <p:spPr>
              <a:xfrm>
                <a:off x="6011079" y="5602418"/>
                <a:ext cx="130676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latin typeface="Consolas"/>
                    <a:cs typeface="Consolas"/>
                  </a:rPr>
                  <a:t>IL_0003:  </a:t>
                </a:r>
                <a:endParaRPr lang="en-US" sz="1600" dirty="0">
                  <a:latin typeface="Consolas"/>
                  <a:cs typeface="Consolas"/>
                </a:endParaRPr>
              </a:p>
              <a:p>
                <a:r>
                  <a:rPr lang="pl-PL" sz="1600" dirty="0">
                    <a:latin typeface="Consolas"/>
                    <a:cs typeface="Consolas"/>
                  </a:rPr>
                  <a:t>ldc.i4.2</a:t>
                </a:r>
                <a:endParaRPr lang="en-US" sz="1600" dirty="0"/>
              </a:p>
            </p:txBody>
          </p:sp>
          <p:sp>
            <p:nvSpPr>
              <p:cNvPr id="107" name="Прямоугольник 106"/>
              <p:cNvSpPr/>
              <p:nvPr/>
            </p:nvSpPr>
            <p:spPr>
              <a:xfrm>
                <a:off x="7290885" y="5602416"/>
                <a:ext cx="108234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latin typeface="Consolas"/>
                    <a:cs typeface="Consolas"/>
                  </a:rPr>
                  <a:t>IL_0004:</a:t>
                </a:r>
                <a:endParaRPr lang="en-US" sz="1600" dirty="0">
                  <a:latin typeface="Consolas"/>
                  <a:cs typeface="Consolas"/>
                </a:endParaRPr>
              </a:p>
              <a:p>
                <a:r>
                  <a:rPr lang="pl-PL" sz="1600" dirty="0">
                    <a:latin typeface="Consolas"/>
                    <a:cs typeface="Consolas"/>
                  </a:rPr>
                  <a:t>stloc.1</a:t>
                </a:r>
                <a:endParaRPr lang="en-US" sz="1600" dirty="0"/>
              </a:p>
            </p:txBody>
          </p:sp>
          <p:grpSp>
            <p:nvGrpSpPr>
              <p:cNvPr id="109" name="Группа 108"/>
              <p:cNvGrpSpPr/>
              <p:nvPr/>
            </p:nvGrpSpPr>
            <p:grpSpPr>
              <a:xfrm>
                <a:off x="3134525" y="783324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110" name="Прямоугольник 109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111" name="Прямоугольник 110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/>
                </a:p>
              </p:txBody>
            </p:sp>
            <p:sp>
              <p:nvSpPr>
                <p:cNvPr id="112" name="Прямоугольник 111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/>
                </a:p>
              </p:txBody>
            </p:sp>
            <p:sp>
              <p:nvSpPr>
                <p:cNvPr id="113" name="TextBox 112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114" name="TextBox 113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115" name="TextBox 114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grpSp>
            <p:nvGrpSpPr>
              <p:cNvPr id="116" name="Группа 115"/>
              <p:cNvGrpSpPr/>
              <p:nvPr/>
            </p:nvGrpSpPr>
            <p:grpSpPr>
              <a:xfrm>
                <a:off x="4458389" y="783324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117" name="Прямоугольник 116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118" name="Прямоугольник 117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/>
                </a:p>
              </p:txBody>
            </p:sp>
            <p:sp>
              <p:nvSpPr>
                <p:cNvPr id="119" name="Прямоугольник 118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1</a:t>
                  </a:r>
                  <a:endParaRPr lang="en-US" dirty="0"/>
                </a:p>
              </p:txBody>
            </p:sp>
            <p:sp>
              <p:nvSpPr>
                <p:cNvPr id="120" name="TextBox 119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121" name="TextBox 120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122" name="TextBox 121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grpSp>
            <p:nvGrpSpPr>
              <p:cNvPr id="123" name="Группа 122"/>
              <p:cNvGrpSpPr/>
              <p:nvPr/>
            </p:nvGrpSpPr>
            <p:grpSpPr>
              <a:xfrm>
                <a:off x="5782253" y="785244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124" name="Прямоугольник 123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125" name="Прямоугольник 124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/>
                </a:p>
              </p:txBody>
            </p:sp>
            <p:sp>
              <p:nvSpPr>
                <p:cNvPr id="126" name="Прямоугольник 125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1</a:t>
                  </a:r>
                  <a:endParaRPr lang="en-US" dirty="0"/>
                </a:p>
              </p:txBody>
            </p:sp>
            <p:sp>
              <p:nvSpPr>
                <p:cNvPr id="127" name="TextBox 126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128" name="TextBox 127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129" name="TextBox 128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grpSp>
            <p:nvGrpSpPr>
              <p:cNvPr id="130" name="Группа 129"/>
              <p:cNvGrpSpPr/>
              <p:nvPr/>
            </p:nvGrpSpPr>
            <p:grpSpPr>
              <a:xfrm>
                <a:off x="7107254" y="772687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131" name="Прямоугольник 130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132" name="Прямоугольник 131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2</a:t>
                  </a:r>
                  <a:endParaRPr lang="en-US" dirty="0"/>
                </a:p>
              </p:txBody>
            </p:sp>
            <p:sp>
              <p:nvSpPr>
                <p:cNvPr id="133" name="Прямоугольник 132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1</a:t>
                  </a:r>
                  <a:endParaRPr lang="en-US" dirty="0"/>
                </a:p>
              </p:txBody>
            </p:sp>
            <p:sp>
              <p:nvSpPr>
                <p:cNvPr id="134" name="TextBox 133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135" name="TextBox 134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136" name="TextBox 135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sp>
            <p:nvSpPr>
              <p:cNvPr id="137" name="TextBox 136"/>
              <p:cNvSpPr txBox="1"/>
              <p:nvPr/>
            </p:nvSpPr>
            <p:spPr>
              <a:xfrm>
                <a:off x="3806618" y="5027709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1</a:t>
                </a:r>
              </a:p>
            </p:txBody>
          </p:sp>
          <p:sp>
            <p:nvSpPr>
              <p:cNvPr id="138" name="TextBox 137"/>
              <p:cNvSpPr txBox="1"/>
              <p:nvPr/>
            </p:nvSpPr>
            <p:spPr>
              <a:xfrm>
                <a:off x="6429973" y="5027709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2</a:t>
                </a:r>
              </a:p>
            </p:txBody>
          </p:sp>
          <p:sp>
            <p:nvSpPr>
              <p:cNvPr id="139" name="Прямоугольник 138"/>
              <p:cNvSpPr/>
              <p:nvPr/>
            </p:nvSpPr>
            <p:spPr>
              <a:xfrm>
                <a:off x="1979030" y="5602415"/>
                <a:ext cx="108234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latin typeface="Consolas"/>
                    <a:cs typeface="Consolas"/>
                  </a:rPr>
                  <a:t>IL_000</a:t>
                </a:r>
                <a:r>
                  <a:rPr lang="en-US" sz="1600" dirty="0">
                    <a:latin typeface="Consolas"/>
                    <a:cs typeface="Consolas"/>
                  </a:rPr>
                  <a:t>0</a:t>
                </a:r>
                <a:r>
                  <a:rPr lang="pl-PL" sz="1600" dirty="0">
                    <a:latin typeface="Consolas"/>
                    <a:cs typeface="Consolas"/>
                  </a:rPr>
                  <a:t>:</a:t>
                </a:r>
                <a:endParaRPr lang="en-US" sz="1600" dirty="0">
                  <a:latin typeface="Consolas"/>
                  <a:cs typeface="Consolas"/>
                </a:endParaRPr>
              </a:p>
              <a:p>
                <a:pPr algn="ctr"/>
                <a:r>
                  <a:rPr lang="en-US" sz="1600" dirty="0" err="1">
                    <a:latin typeface="Consolas"/>
                    <a:cs typeface="Consolas"/>
                  </a:rPr>
                  <a:t>nop</a:t>
                </a:r>
                <a:endParaRPr lang="en-US" sz="1600" dirty="0"/>
              </a:p>
            </p:txBody>
          </p:sp>
        </p:grpSp>
        <p:sp>
          <p:nvSpPr>
            <p:cNvPr id="141" name="Прямоугольник 140"/>
            <p:cNvSpPr/>
            <p:nvPr/>
          </p:nvSpPr>
          <p:spPr>
            <a:xfrm>
              <a:off x="2217790" y="2807405"/>
              <a:ext cx="984946" cy="4572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43" name="Прямоугольник 142"/>
            <p:cNvSpPr/>
            <p:nvPr/>
          </p:nvSpPr>
          <p:spPr>
            <a:xfrm>
              <a:off x="3581458" y="2807405"/>
              <a:ext cx="984946" cy="4572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3297189" y="2833796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  <p:sp>
          <p:nvSpPr>
            <p:cNvPr id="145" name="Прямоугольник 144"/>
            <p:cNvSpPr/>
            <p:nvPr/>
          </p:nvSpPr>
          <p:spPr>
            <a:xfrm>
              <a:off x="4905322" y="2807405"/>
              <a:ext cx="984946" cy="4572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4621053" y="2833796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  <p:sp>
          <p:nvSpPr>
            <p:cNvPr id="147" name="Прямоугольник 146"/>
            <p:cNvSpPr/>
            <p:nvPr/>
          </p:nvSpPr>
          <p:spPr>
            <a:xfrm>
              <a:off x="6229186" y="2809325"/>
              <a:ext cx="984946" cy="4572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5944917" y="2835716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  <p:sp>
          <p:nvSpPr>
            <p:cNvPr id="149" name="Прямоугольник 148"/>
            <p:cNvSpPr/>
            <p:nvPr/>
          </p:nvSpPr>
          <p:spPr>
            <a:xfrm>
              <a:off x="7554187" y="2796768"/>
              <a:ext cx="984946" cy="4572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7269918" y="2823159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1960759" y="284930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136195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grpSp>
        <p:nvGrpSpPr>
          <p:cNvPr id="2" name="Группа 1"/>
          <p:cNvGrpSpPr/>
          <p:nvPr/>
        </p:nvGrpSpPr>
        <p:grpSpPr>
          <a:xfrm>
            <a:off x="205853" y="762000"/>
            <a:ext cx="8732293" cy="5414506"/>
            <a:chOff x="205853" y="762000"/>
            <a:chExt cx="8732293" cy="5414506"/>
          </a:xfrm>
        </p:grpSpPr>
        <p:grpSp>
          <p:nvGrpSpPr>
            <p:cNvPr id="162" name="Группа 161"/>
            <p:cNvGrpSpPr/>
            <p:nvPr/>
          </p:nvGrpSpPr>
          <p:grpSpPr>
            <a:xfrm>
              <a:off x="205853" y="762000"/>
              <a:ext cx="8732293" cy="4718131"/>
              <a:chOff x="205853" y="762000"/>
              <a:chExt cx="8732293" cy="4718131"/>
            </a:xfrm>
          </p:grpSpPr>
          <p:grpSp>
            <p:nvGrpSpPr>
              <p:cNvPr id="140" name="Группа 139"/>
              <p:cNvGrpSpPr/>
              <p:nvPr/>
            </p:nvGrpSpPr>
            <p:grpSpPr>
              <a:xfrm>
                <a:off x="205853" y="762000"/>
                <a:ext cx="8732293" cy="4718131"/>
                <a:chOff x="30707" y="772687"/>
                <a:chExt cx="8732293" cy="4718131"/>
              </a:xfrm>
            </p:grpSpPr>
            <p:cxnSp>
              <p:nvCxnSpPr>
                <p:cNvPr id="6" name="Прямая соединительная линия 5"/>
                <p:cNvCxnSpPr/>
                <p:nvPr/>
              </p:nvCxnSpPr>
              <p:spPr>
                <a:xfrm>
                  <a:off x="533400" y="3429000"/>
                  <a:ext cx="8229600" cy="0"/>
                </a:xfrm>
                <a:prstGeom prst="line">
                  <a:avLst/>
                </a:prstGeom>
                <a:ln>
                  <a:solidFill>
                    <a:schemeClr val="accent2">
                      <a:lumMod val="50000"/>
                    </a:schemeClr>
                  </a:solidFill>
                  <a:prstDash val="sys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" name="TextBox 10"/>
                <p:cNvSpPr txBox="1"/>
                <p:nvPr/>
              </p:nvSpPr>
              <p:spPr>
                <a:xfrm>
                  <a:off x="321559" y="1314333"/>
                  <a:ext cx="1324401" cy="923330"/>
                </a:xfrm>
                <a:prstGeom prst="rect">
                  <a:avLst/>
                </a:prstGeom>
                <a:noFill/>
                <a:effectLst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ru-RU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 </a:t>
                  </a:r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Local </a:t>
                  </a:r>
                </a:p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Variable </a:t>
                  </a:r>
                </a:p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Slots </a:t>
                  </a:r>
                </a:p>
              </p:txBody>
            </p:sp>
            <p:sp>
              <p:nvSpPr>
                <p:cNvPr id="12" name="Rectangle 81"/>
                <p:cNvSpPr/>
                <p:nvPr/>
              </p:nvSpPr>
              <p:spPr>
                <a:xfrm>
                  <a:off x="30707" y="4796253"/>
                  <a:ext cx="1906107" cy="694565"/>
                </a:xfrm>
                <a:prstGeom prst="rect">
                  <a:avLst/>
                </a:prstGeom>
                <a:effectLst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Evaluation</a:t>
                  </a:r>
                </a:p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Stack</a:t>
                  </a:r>
                  <a:endParaRPr lang="en-US" dirty="0"/>
                </a:p>
              </p:txBody>
            </p:sp>
            <p:grpSp>
              <p:nvGrpSpPr>
                <p:cNvPr id="30" name="Группа 29"/>
                <p:cNvGrpSpPr/>
                <p:nvPr/>
              </p:nvGrpSpPr>
              <p:grpSpPr>
                <a:xfrm>
                  <a:off x="2055125" y="3709613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13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" name="Группа 30"/>
                <p:cNvGrpSpPr/>
                <p:nvPr/>
              </p:nvGrpSpPr>
              <p:grpSpPr>
                <a:xfrm>
                  <a:off x="3418794" y="3709612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32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5" name="Группа 34"/>
                <p:cNvGrpSpPr/>
                <p:nvPr/>
              </p:nvGrpSpPr>
              <p:grpSpPr>
                <a:xfrm>
                  <a:off x="4742658" y="3709611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36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9" name="Группа 38"/>
                <p:cNvGrpSpPr/>
                <p:nvPr/>
              </p:nvGrpSpPr>
              <p:grpSpPr>
                <a:xfrm>
                  <a:off x="6066522" y="3709611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40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3" name="Группа 42"/>
                <p:cNvGrpSpPr/>
                <p:nvPr/>
              </p:nvGrpSpPr>
              <p:grpSpPr>
                <a:xfrm>
                  <a:off x="7391523" y="3709610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44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9" name="Группа 68"/>
                <p:cNvGrpSpPr/>
                <p:nvPr/>
              </p:nvGrpSpPr>
              <p:grpSpPr>
                <a:xfrm>
                  <a:off x="1770857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10" name="Прямоугольник 9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0</a:t>
                    </a:r>
                  </a:p>
                </p:txBody>
              </p:sp>
              <p:sp>
                <p:nvSpPr>
                  <p:cNvPr id="47" name="Прямоугольник 46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/>
                  </a:p>
                </p:txBody>
              </p:sp>
              <p:sp>
                <p:nvSpPr>
                  <p:cNvPr id="48" name="Прямоугольник 47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/>
                  </a:p>
                </p:txBody>
              </p:sp>
              <p:sp>
                <p:nvSpPr>
                  <p:cNvPr id="63" name="TextBox 62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64" name="TextBox 63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65" name="TextBox 64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109" name="Группа 108"/>
                <p:cNvGrpSpPr/>
                <p:nvPr/>
              </p:nvGrpSpPr>
              <p:grpSpPr>
                <a:xfrm>
                  <a:off x="3134525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110" name="Прямоугольник 109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111" name="Прямоугольник 110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/>
                  </a:p>
                </p:txBody>
              </p:sp>
              <p:sp>
                <p:nvSpPr>
                  <p:cNvPr id="112" name="Прямоугольник 111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/>
                  </a:p>
                </p:txBody>
              </p:sp>
              <p:sp>
                <p:nvSpPr>
                  <p:cNvPr id="113" name="TextBox 112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114" name="TextBox 113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115" name="TextBox 114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116" name="Группа 115"/>
                <p:cNvGrpSpPr/>
                <p:nvPr/>
              </p:nvGrpSpPr>
              <p:grpSpPr>
                <a:xfrm>
                  <a:off x="4458389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117" name="Прямоугольник 116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118" name="Прямоугольник 117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/>
                  </a:p>
                </p:txBody>
              </p:sp>
              <p:sp>
                <p:nvSpPr>
                  <p:cNvPr id="119" name="Прямоугольник 118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/>
                  </a:p>
                </p:txBody>
              </p:sp>
              <p:sp>
                <p:nvSpPr>
                  <p:cNvPr id="120" name="TextBox 119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121" name="TextBox 120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122" name="TextBox 121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123" name="Группа 122"/>
                <p:cNvGrpSpPr/>
                <p:nvPr/>
              </p:nvGrpSpPr>
              <p:grpSpPr>
                <a:xfrm>
                  <a:off x="5782253" y="78524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124" name="Прямоугольник 123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125" name="Прямоугольник 124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/>
                  </a:p>
                </p:txBody>
              </p:sp>
              <p:sp>
                <p:nvSpPr>
                  <p:cNvPr id="126" name="Прямоугольник 125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/>
                  </a:p>
                </p:txBody>
              </p:sp>
              <p:sp>
                <p:nvSpPr>
                  <p:cNvPr id="127" name="TextBox 126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128" name="TextBox 127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129" name="TextBox 128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130" name="Группа 129"/>
                <p:cNvGrpSpPr/>
                <p:nvPr/>
              </p:nvGrpSpPr>
              <p:grpSpPr>
                <a:xfrm>
                  <a:off x="7107254" y="772687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131" name="Прямоугольник 130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132" name="Прямоугольник 131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/>
                  </a:p>
                </p:txBody>
              </p:sp>
              <p:sp>
                <p:nvSpPr>
                  <p:cNvPr id="133" name="Прямоугольник 132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/>
                  </a:p>
                </p:txBody>
              </p:sp>
              <p:sp>
                <p:nvSpPr>
                  <p:cNvPr id="134" name="TextBox 133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135" name="TextBox 134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136" name="TextBox 135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sp>
              <p:nvSpPr>
                <p:cNvPr id="138" name="TextBox 137"/>
                <p:cNvSpPr txBox="1"/>
                <p:nvPr/>
              </p:nvSpPr>
              <p:spPr>
                <a:xfrm>
                  <a:off x="6429973" y="5027709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1</a:t>
                  </a:r>
                </a:p>
              </p:txBody>
            </p:sp>
          </p:grpSp>
          <p:sp>
            <p:nvSpPr>
              <p:cNvPr id="141" name="Прямоугольник 140"/>
              <p:cNvSpPr/>
              <p:nvPr/>
            </p:nvSpPr>
            <p:spPr>
              <a:xfrm>
                <a:off x="2217790" y="2807405"/>
                <a:ext cx="984946" cy="4572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43" name="Прямоугольник 142"/>
              <p:cNvSpPr/>
              <p:nvPr/>
            </p:nvSpPr>
            <p:spPr>
              <a:xfrm>
                <a:off x="3581458" y="2807405"/>
                <a:ext cx="984946" cy="4572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44" name="TextBox 143"/>
              <p:cNvSpPr txBox="1"/>
              <p:nvPr/>
            </p:nvSpPr>
            <p:spPr>
              <a:xfrm>
                <a:off x="3297189" y="283379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145" name="Прямоугольник 144"/>
              <p:cNvSpPr/>
              <p:nvPr/>
            </p:nvSpPr>
            <p:spPr>
              <a:xfrm>
                <a:off x="4905322" y="2807405"/>
                <a:ext cx="984946" cy="4572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46" name="TextBox 145"/>
              <p:cNvSpPr txBox="1"/>
              <p:nvPr/>
            </p:nvSpPr>
            <p:spPr>
              <a:xfrm>
                <a:off x="4621053" y="283379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147" name="Прямоугольник 146"/>
              <p:cNvSpPr/>
              <p:nvPr/>
            </p:nvSpPr>
            <p:spPr>
              <a:xfrm>
                <a:off x="6229186" y="2809325"/>
                <a:ext cx="984946" cy="4572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48" name="TextBox 147"/>
              <p:cNvSpPr txBox="1"/>
              <p:nvPr/>
            </p:nvSpPr>
            <p:spPr>
              <a:xfrm>
                <a:off x="5944917" y="283571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149" name="Прямоугольник 148"/>
              <p:cNvSpPr/>
              <p:nvPr/>
            </p:nvSpPr>
            <p:spPr>
              <a:xfrm>
                <a:off x="7554187" y="2796768"/>
                <a:ext cx="984946" cy="4572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50" name="TextBox 149"/>
              <p:cNvSpPr txBox="1"/>
              <p:nvPr/>
            </p:nvSpPr>
            <p:spPr>
              <a:xfrm>
                <a:off x="7269918" y="2823159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161" name="TextBox 160"/>
              <p:cNvSpPr txBox="1"/>
              <p:nvPr/>
            </p:nvSpPr>
            <p:spPr>
              <a:xfrm>
                <a:off x="1960759" y="2849302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</p:grpSp>
        <p:sp>
          <p:nvSpPr>
            <p:cNvPr id="80" name="TextBox 79"/>
            <p:cNvSpPr txBox="1"/>
            <p:nvPr/>
          </p:nvSpPr>
          <p:spPr>
            <a:xfrm>
              <a:off x="2577244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3</a:t>
              </a:r>
            </a:p>
          </p:txBody>
        </p:sp>
        <p:sp>
          <p:nvSpPr>
            <p:cNvPr id="81" name="Прямоугольник 80"/>
            <p:cNvSpPr/>
            <p:nvPr/>
          </p:nvSpPr>
          <p:spPr>
            <a:xfrm>
              <a:off x="3515078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l-PL" sz="1600" dirty="0">
                  <a:latin typeface="Consolas"/>
                  <a:cs typeface="Consolas"/>
                </a:rPr>
                <a:t>IL_0006:</a:t>
              </a:r>
              <a:endParaRPr lang="en-US" sz="1600" dirty="0">
                <a:latin typeface="Consolas"/>
                <a:cs typeface="Consolas"/>
              </a:endParaRPr>
            </a:p>
            <a:p>
              <a:r>
                <a:rPr lang="pl-PL" sz="1600" dirty="0">
                  <a:latin typeface="Consolas"/>
                  <a:cs typeface="Consolas"/>
                </a:rPr>
                <a:t>stloc.2</a:t>
              </a:r>
              <a:endParaRPr lang="en-US" sz="1600" dirty="0"/>
            </a:p>
          </p:txBody>
        </p:sp>
        <p:sp>
          <p:nvSpPr>
            <p:cNvPr id="82" name="Прямоугольник 81"/>
            <p:cNvSpPr/>
            <p:nvPr/>
          </p:nvSpPr>
          <p:spPr>
            <a:xfrm>
              <a:off x="4875980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cs-CZ" sz="1600" dirty="0">
                  <a:latin typeface="Consolas"/>
                  <a:cs typeface="Consolas"/>
                </a:rPr>
                <a:t>IL_0007:</a:t>
              </a:r>
              <a:endParaRPr lang="en-US" sz="1600" dirty="0">
                <a:latin typeface="Consolas"/>
                <a:cs typeface="Consolas"/>
              </a:endParaRPr>
            </a:p>
            <a:p>
              <a:r>
                <a:rPr lang="cs-CZ" sz="1600" dirty="0">
                  <a:latin typeface="Consolas"/>
                  <a:cs typeface="Consolas"/>
                </a:rPr>
                <a:t>ldloc.0</a:t>
              </a:r>
              <a:endParaRPr lang="en-US" sz="1600" dirty="0"/>
            </a:p>
          </p:txBody>
        </p:sp>
        <p:sp>
          <p:nvSpPr>
            <p:cNvPr id="83" name="Прямоугольник 82"/>
            <p:cNvSpPr/>
            <p:nvPr/>
          </p:nvSpPr>
          <p:spPr>
            <a:xfrm>
              <a:off x="6186225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cs-CZ" sz="1600" dirty="0">
                  <a:latin typeface="Consolas"/>
                  <a:cs typeface="Consolas"/>
                </a:rPr>
                <a:t>IL_0008:</a:t>
              </a:r>
              <a:endParaRPr lang="en-US" sz="1600" dirty="0">
                <a:latin typeface="Consolas"/>
                <a:cs typeface="Consolas"/>
              </a:endParaRPr>
            </a:p>
            <a:p>
              <a:r>
                <a:rPr lang="cs-CZ" sz="1600" dirty="0">
                  <a:latin typeface="Consolas"/>
                  <a:cs typeface="Consolas"/>
                </a:rPr>
                <a:t>ldloc.1</a:t>
              </a:r>
              <a:endParaRPr lang="en-US" sz="1600" dirty="0"/>
            </a:p>
          </p:txBody>
        </p:sp>
        <p:sp>
          <p:nvSpPr>
            <p:cNvPr id="84" name="Прямоугольник 83"/>
            <p:cNvSpPr/>
            <p:nvPr/>
          </p:nvSpPr>
          <p:spPr>
            <a:xfrm>
              <a:off x="7466031" y="5591729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cs-CZ" sz="1600" dirty="0">
                  <a:latin typeface="Consolas"/>
                  <a:cs typeface="Consolas"/>
                </a:rPr>
                <a:t>IL_0009:</a:t>
              </a:r>
              <a:endParaRPr lang="en-US" sz="1600" dirty="0">
                <a:latin typeface="Consolas"/>
                <a:cs typeface="Consolas"/>
              </a:endParaRPr>
            </a:p>
            <a:p>
              <a:r>
                <a:rPr lang="cs-CZ" sz="1600" dirty="0">
                  <a:latin typeface="Consolas"/>
                  <a:cs typeface="Consolas"/>
                </a:rPr>
                <a:t>ldloc.2</a:t>
              </a:r>
              <a:endParaRPr lang="en-US" sz="1600" dirty="0"/>
            </a:p>
          </p:txBody>
        </p:sp>
        <p:sp>
          <p:nvSpPr>
            <p:cNvPr id="85" name="Прямоугольник 84"/>
            <p:cNvSpPr/>
            <p:nvPr/>
          </p:nvSpPr>
          <p:spPr>
            <a:xfrm>
              <a:off x="2154176" y="5591728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l-PL" sz="1600" dirty="0">
                  <a:latin typeface="Consolas"/>
                  <a:cs typeface="Consolas"/>
                </a:rPr>
                <a:t>IL_0005:</a:t>
              </a:r>
              <a:endParaRPr lang="en-US" sz="1600" dirty="0">
                <a:latin typeface="Consolas"/>
                <a:cs typeface="Consolas"/>
              </a:endParaRPr>
            </a:p>
            <a:p>
              <a:r>
                <a:rPr lang="pl-PL" sz="1600" dirty="0">
                  <a:latin typeface="Consolas"/>
                  <a:cs typeface="Consolas"/>
                </a:rPr>
                <a:t>ldc.i4.3</a:t>
              </a:r>
              <a:endParaRPr lang="en-US" sz="1600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5267513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1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6597233" y="4522887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2</a:t>
              </a: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7928901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1</a:t>
              </a: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7923342" y="4522887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2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7923342" y="4050268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213770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grpSp>
        <p:nvGrpSpPr>
          <p:cNvPr id="2" name="Группа 1"/>
          <p:cNvGrpSpPr/>
          <p:nvPr/>
        </p:nvGrpSpPr>
        <p:grpSpPr>
          <a:xfrm>
            <a:off x="205853" y="772637"/>
            <a:ext cx="8732293" cy="5403869"/>
            <a:chOff x="205853" y="772637"/>
            <a:chExt cx="8732293" cy="5403869"/>
          </a:xfrm>
        </p:grpSpPr>
        <p:grpSp>
          <p:nvGrpSpPr>
            <p:cNvPr id="162" name="Группа 161"/>
            <p:cNvGrpSpPr/>
            <p:nvPr/>
          </p:nvGrpSpPr>
          <p:grpSpPr>
            <a:xfrm>
              <a:off x="205853" y="772637"/>
              <a:ext cx="8732293" cy="4707494"/>
              <a:chOff x="205853" y="772637"/>
              <a:chExt cx="8732293" cy="4707494"/>
            </a:xfrm>
          </p:grpSpPr>
          <p:grpSp>
            <p:nvGrpSpPr>
              <p:cNvPr id="140" name="Группа 139"/>
              <p:cNvGrpSpPr/>
              <p:nvPr/>
            </p:nvGrpSpPr>
            <p:grpSpPr>
              <a:xfrm>
                <a:off x="205853" y="772637"/>
                <a:ext cx="8732293" cy="4707494"/>
                <a:chOff x="30707" y="783324"/>
                <a:chExt cx="8732293" cy="4707494"/>
              </a:xfrm>
            </p:grpSpPr>
            <p:cxnSp>
              <p:nvCxnSpPr>
                <p:cNvPr id="6" name="Прямая соединительная линия 5"/>
                <p:cNvCxnSpPr/>
                <p:nvPr/>
              </p:nvCxnSpPr>
              <p:spPr>
                <a:xfrm>
                  <a:off x="533400" y="3429000"/>
                  <a:ext cx="8229600" cy="0"/>
                </a:xfrm>
                <a:prstGeom prst="line">
                  <a:avLst/>
                </a:prstGeom>
                <a:ln>
                  <a:solidFill>
                    <a:schemeClr val="accent2">
                      <a:lumMod val="50000"/>
                    </a:schemeClr>
                  </a:solidFill>
                  <a:prstDash val="sys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" name="TextBox 10"/>
                <p:cNvSpPr txBox="1"/>
                <p:nvPr/>
              </p:nvSpPr>
              <p:spPr>
                <a:xfrm>
                  <a:off x="321559" y="1314333"/>
                  <a:ext cx="1324401" cy="923330"/>
                </a:xfrm>
                <a:prstGeom prst="rect">
                  <a:avLst/>
                </a:prstGeom>
                <a:noFill/>
                <a:effectLst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ru-RU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 </a:t>
                  </a:r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Local </a:t>
                  </a:r>
                </a:p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Variable </a:t>
                  </a:r>
                </a:p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Slots </a:t>
                  </a:r>
                </a:p>
              </p:txBody>
            </p:sp>
            <p:sp>
              <p:nvSpPr>
                <p:cNvPr id="12" name="Rectangle 81"/>
                <p:cNvSpPr/>
                <p:nvPr/>
              </p:nvSpPr>
              <p:spPr>
                <a:xfrm>
                  <a:off x="30707" y="4796253"/>
                  <a:ext cx="1906107" cy="694565"/>
                </a:xfrm>
                <a:prstGeom prst="rect">
                  <a:avLst/>
                </a:prstGeom>
                <a:effectLst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Evaluation</a:t>
                  </a:r>
                </a:p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Stack</a:t>
                  </a:r>
                  <a:endParaRPr lang="en-US" dirty="0"/>
                </a:p>
              </p:txBody>
            </p:sp>
            <p:grpSp>
              <p:nvGrpSpPr>
                <p:cNvPr id="30" name="Группа 29"/>
                <p:cNvGrpSpPr/>
                <p:nvPr/>
              </p:nvGrpSpPr>
              <p:grpSpPr>
                <a:xfrm>
                  <a:off x="2055125" y="3709613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13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" name="Группа 30"/>
                <p:cNvGrpSpPr/>
                <p:nvPr/>
              </p:nvGrpSpPr>
              <p:grpSpPr>
                <a:xfrm>
                  <a:off x="3418794" y="3709612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32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5" name="Группа 34"/>
                <p:cNvGrpSpPr/>
                <p:nvPr/>
              </p:nvGrpSpPr>
              <p:grpSpPr>
                <a:xfrm>
                  <a:off x="4742658" y="3709611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36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9" name="Группа 68"/>
                <p:cNvGrpSpPr/>
                <p:nvPr/>
              </p:nvGrpSpPr>
              <p:grpSpPr>
                <a:xfrm>
                  <a:off x="1770857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10" name="Прямоугольник 9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smtClean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  <a:endPara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endParaRPr>
                  </a:p>
                </p:txBody>
              </p:sp>
              <p:sp>
                <p:nvSpPr>
                  <p:cNvPr id="47" name="Прямоугольник 46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/>
                  </a:p>
                </p:txBody>
              </p:sp>
              <p:sp>
                <p:nvSpPr>
                  <p:cNvPr id="48" name="Прямоугольник 47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/>
                  </a:p>
                </p:txBody>
              </p:sp>
              <p:sp>
                <p:nvSpPr>
                  <p:cNvPr id="63" name="TextBox 62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64" name="TextBox 63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65" name="TextBox 64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109" name="Группа 108"/>
                <p:cNvGrpSpPr/>
                <p:nvPr/>
              </p:nvGrpSpPr>
              <p:grpSpPr>
                <a:xfrm>
                  <a:off x="3134525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110" name="Прямоугольник 109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111" name="Прямоугольник 110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/>
                  </a:p>
                </p:txBody>
              </p:sp>
              <p:sp>
                <p:nvSpPr>
                  <p:cNvPr id="112" name="Прямоугольник 111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/>
                  </a:p>
                </p:txBody>
              </p:sp>
              <p:sp>
                <p:nvSpPr>
                  <p:cNvPr id="113" name="TextBox 112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114" name="TextBox 113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115" name="TextBox 114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116" name="Группа 115"/>
                <p:cNvGrpSpPr/>
                <p:nvPr/>
              </p:nvGrpSpPr>
              <p:grpSpPr>
                <a:xfrm>
                  <a:off x="4458389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117" name="Прямоугольник 116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118" name="Прямоугольник 117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/>
                  </a:p>
                </p:txBody>
              </p:sp>
              <p:sp>
                <p:nvSpPr>
                  <p:cNvPr id="119" name="Прямоугольник 118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/>
                  </a:p>
                </p:txBody>
              </p:sp>
              <p:sp>
                <p:nvSpPr>
                  <p:cNvPr id="120" name="TextBox 119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121" name="TextBox 120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122" name="TextBox 121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</p:grpSp>
          <p:sp>
            <p:nvSpPr>
              <p:cNvPr id="141" name="Прямоугольник 140"/>
              <p:cNvSpPr/>
              <p:nvPr/>
            </p:nvSpPr>
            <p:spPr>
              <a:xfrm>
                <a:off x="2217790" y="2807405"/>
                <a:ext cx="984946" cy="4572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43" name="Прямоугольник 142"/>
              <p:cNvSpPr/>
              <p:nvPr/>
            </p:nvSpPr>
            <p:spPr>
              <a:xfrm>
                <a:off x="3581458" y="2807405"/>
                <a:ext cx="984946" cy="4572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44" name="TextBox 143"/>
              <p:cNvSpPr txBox="1"/>
              <p:nvPr/>
            </p:nvSpPr>
            <p:spPr>
              <a:xfrm>
                <a:off x="3297189" y="283379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145" name="Прямоугольник 144"/>
              <p:cNvSpPr/>
              <p:nvPr/>
            </p:nvSpPr>
            <p:spPr>
              <a:xfrm>
                <a:off x="4905322" y="2807405"/>
                <a:ext cx="984946" cy="4572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7</a:t>
                </a:r>
              </a:p>
            </p:txBody>
          </p:sp>
          <p:sp>
            <p:nvSpPr>
              <p:cNvPr id="146" name="TextBox 145"/>
              <p:cNvSpPr txBox="1"/>
              <p:nvPr/>
            </p:nvSpPr>
            <p:spPr>
              <a:xfrm>
                <a:off x="4621053" y="283379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161" name="TextBox 160"/>
              <p:cNvSpPr txBox="1"/>
              <p:nvPr/>
            </p:nvSpPr>
            <p:spPr>
              <a:xfrm>
                <a:off x="1960759" y="2849302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</p:grpSp>
        <p:sp>
          <p:nvSpPr>
            <p:cNvPr id="81" name="Прямоугольник 80"/>
            <p:cNvSpPr/>
            <p:nvPr/>
          </p:nvSpPr>
          <p:spPr>
            <a:xfrm>
              <a:off x="3515078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latin typeface="Consolas"/>
                  <a:cs typeface="Consolas"/>
                </a:rPr>
                <a:t>IL_000B:</a:t>
              </a:r>
            </a:p>
            <a:p>
              <a:pPr algn="ctr"/>
              <a:r>
                <a:rPr lang="en-US" sz="1600" dirty="0">
                  <a:latin typeface="Consolas"/>
                  <a:cs typeface="Consolas"/>
                </a:rPr>
                <a:t>add</a:t>
              </a:r>
              <a:endParaRPr lang="en-US" sz="1600" dirty="0"/>
            </a:p>
          </p:txBody>
        </p:sp>
        <p:sp>
          <p:nvSpPr>
            <p:cNvPr id="82" name="Прямоугольник 81"/>
            <p:cNvSpPr/>
            <p:nvPr/>
          </p:nvSpPr>
          <p:spPr>
            <a:xfrm>
              <a:off x="4875980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latin typeface="Consolas"/>
                  <a:cs typeface="Consolas"/>
                </a:rPr>
                <a:t>IL_000C:</a:t>
              </a:r>
            </a:p>
            <a:p>
              <a:r>
                <a:rPr lang="en-US" sz="1600" dirty="0">
                  <a:latin typeface="Consolas"/>
                  <a:cs typeface="Consolas"/>
                </a:rPr>
                <a:t>stloc.3</a:t>
              </a:r>
              <a:endParaRPr lang="en-US" sz="1600" dirty="0"/>
            </a:p>
          </p:txBody>
        </p:sp>
        <p:sp>
          <p:nvSpPr>
            <p:cNvPr id="85" name="Прямоугольник 84"/>
            <p:cNvSpPr/>
            <p:nvPr/>
          </p:nvSpPr>
          <p:spPr>
            <a:xfrm>
              <a:off x="2154176" y="5591728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ro-RO" sz="1600" dirty="0">
                  <a:latin typeface="Consolas"/>
                  <a:cs typeface="Consolas"/>
                </a:rPr>
                <a:t>IL_000A:</a:t>
              </a:r>
              <a:endParaRPr lang="en-US" sz="1600" dirty="0">
                <a:latin typeface="Consolas"/>
                <a:cs typeface="Consolas"/>
              </a:endParaRPr>
            </a:p>
            <a:p>
              <a:pPr algn="ctr"/>
              <a:r>
                <a:rPr lang="ro-RO" sz="1600" dirty="0">
                  <a:latin typeface="Consolas"/>
                  <a:cs typeface="Consolas"/>
                </a:rPr>
                <a:t>mul</a:t>
              </a:r>
              <a:endParaRPr lang="en-US" sz="1600" dirty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2583942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1</a:t>
              </a: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2578383" y="4522887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6</a:t>
              </a: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3949952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270775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Document 8"/>
          <p:cNvSpPr/>
          <p:nvPr/>
        </p:nvSpPr>
        <p:spPr>
          <a:xfrm>
            <a:off x="304800" y="762000"/>
            <a:ext cx="3962400" cy="1505418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C#</a:t>
            </a:r>
          </a:p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 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1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y = x++;</a:t>
            </a:r>
            <a:endParaRPr lang="en-US" sz="1600" dirty="0">
              <a:solidFill>
                <a:schemeClr val="tx1"/>
              </a:solidFill>
              <a:latin typeface="Consolas"/>
              <a:cs typeface="Consolas"/>
            </a:endParaRPr>
          </a:p>
        </p:txBody>
      </p:sp>
      <p:sp>
        <p:nvSpPr>
          <p:cNvPr id="7" name="Flowchart: Document 8"/>
          <p:cNvSpPr/>
          <p:nvPr/>
        </p:nvSpPr>
        <p:spPr>
          <a:xfrm>
            <a:off x="152400" y="2267418"/>
            <a:ext cx="4343400" cy="4209582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ctr"/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IL</a:t>
            </a:r>
          </a:p>
          <a:p>
            <a:r>
              <a:rPr lang="ro-RO" sz="1600" dirty="0" smtClean="0">
                <a:latin typeface="Consolas" charset="0"/>
                <a:ea typeface="Consolas" charset="0"/>
                <a:cs typeface="Consolas" charset="0"/>
              </a:rPr>
              <a:t>  IL_0000</a:t>
            </a:r>
            <a:r>
              <a:rPr lang="ro-RO" sz="1600" dirty="0">
                <a:latin typeface="Consolas" charset="0"/>
                <a:ea typeface="Consolas" charset="0"/>
                <a:cs typeface="Consolas" charset="0"/>
              </a:rPr>
              <a:t>:  </a:t>
            </a:r>
            <a:r>
              <a:rPr lang="ro-RO" sz="1600" dirty="0" err="1">
                <a:latin typeface="Consolas" charset="0"/>
                <a:ea typeface="Consolas" charset="0"/>
                <a:cs typeface="Consolas" charset="0"/>
              </a:rPr>
              <a:t>nop</a:t>
            </a:r>
            <a:endParaRPr lang="ro-RO" sz="1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pl-PL" sz="1600" dirty="0">
                <a:latin typeface="Consolas" charset="0"/>
                <a:ea typeface="Consolas" charset="0"/>
                <a:cs typeface="Consolas" charset="0"/>
              </a:rPr>
              <a:t>  IL_0001:  ldc.i4.1</a:t>
            </a:r>
          </a:p>
          <a:p>
            <a:r>
              <a:rPr lang="ro-RO" sz="1600" dirty="0">
                <a:latin typeface="Consolas" charset="0"/>
                <a:ea typeface="Consolas" charset="0"/>
                <a:cs typeface="Consolas" charset="0"/>
              </a:rPr>
              <a:t>  IL_0002:  stloc.0</a:t>
            </a:r>
          </a:p>
          <a:p>
            <a:r>
              <a:rPr lang="de-DE" sz="1600" dirty="0">
                <a:latin typeface="Consolas" charset="0"/>
                <a:ea typeface="Consolas" charset="0"/>
                <a:cs typeface="Consolas" charset="0"/>
              </a:rPr>
              <a:t>  IL_0003:  ldloc.0</a:t>
            </a:r>
          </a:p>
          <a:p>
            <a:r>
              <a:rPr lang="ro-RO" sz="1600" dirty="0">
                <a:latin typeface="Consolas" charset="0"/>
                <a:ea typeface="Consolas" charset="0"/>
                <a:cs typeface="Consolas" charset="0"/>
              </a:rPr>
              <a:t>  IL_0004:  dup</a:t>
            </a:r>
          </a:p>
          <a:p>
            <a:r>
              <a:rPr lang="pl-PL" sz="1600" dirty="0">
                <a:latin typeface="Consolas" charset="0"/>
                <a:ea typeface="Consolas" charset="0"/>
                <a:cs typeface="Consolas" charset="0"/>
              </a:rPr>
              <a:t>  IL_0005:  ldc.i4.1</a:t>
            </a:r>
          </a:p>
          <a:p>
            <a:r>
              <a:rPr lang="hu-HU" sz="1600" dirty="0">
                <a:latin typeface="Consolas" charset="0"/>
                <a:ea typeface="Consolas" charset="0"/>
                <a:cs typeface="Consolas" charset="0"/>
              </a:rPr>
              <a:t>  IL_0006:  add</a:t>
            </a:r>
          </a:p>
          <a:p>
            <a:r>
              <a:rPr lang="ro-RO" sz="1600" dirty="0">
                <a:latin typeface="Consolas" charset="0"/>
                <a:ea typeface="Consolas" charset="0"/>
                <a:cs typeface="Consolas" charset="0"/>
              </a:rPr>
              <a:t>  IL_0007:  stloc.0</a:t>
            </a:r>
          </a:p>
          <a:p>
            <a:r>
              <a:rPr lang="ro-RO" sz="1600" dirty="0">
                <a:latin typeface="Consolas" charset="0"/>
                <a:ea typeface="Consolas" charset="0"/>
                <a:cs typeface="Consolas" charset="0"/>
              </a:rPr>
              <a:t>  IL_0008:  stloc.1</a:t>
            </a:r>
          </a:p>
          <a:p>
            <a:r>
              <a:rPr lang="de-DE" sz="1600" dirty="0">
                <a:latin typeface="Consolas" charset="0"/>
                <a:ea typeface="Consolas" charset="0"/>
                <a:cs typeface="Consolas" charset="0"/>
              </a:rPr>
              <a:t>  IL_0009:  </a:t>
            </a:r>
            <a:r>
              <a:rPr lang="de-DE" sz="1600" dirty="0" err="1">
                <a:latin typeface="Consolas" charset="0"/>
                <a:ea typeface="Consolas" charset="0"/>
                <a:cs typeface="Consolas" charset="0"/>
              </a:rPr>
              <a:t>ret</a:t>
            </a:r>
            <a:endParaRPr lang="de-DE" sz="1600" dirty="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10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747435">
            <a:off x="582009" y="2170097"/>
            <a:ext cx="1471567" cy="2688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sp>
        <p:nvSpPr>
          <p:cNvPr id="11" name="Flowchart: Document 8"/>
          <p:cNvSpPr/>
          <p:nvPr/>
        </p:nvSpPr>
        <p:spPr>
          <a:xfrm>
            <a:off x="4800600" y="762000"/>
            <a:ext cx="3962400" cy="1505418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C#</a:t>
            </a:r>
          </a:p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 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1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y = ++x;</a:t>
            </a:r>
            <a:endParaRPr lang="en-US" sz="1600" dirty="0">
              <a:solidFill>
                <a:schemeClr val="tx1"/>
              </a:solidFill>
              <a:latin typeface="Consolas"/>
              <a:cs typeface="Consolas"/>
            </a:endParaRPr>
          </a:p>
        </p:txBody>
      </p:sp>
      <p:sp>
        <p:nvSpPr>
          <p:cNvPr id="12" name="Flowchart: Document 8"/>
          <p:cNvSpPr/>
          <p:nvPr/>
        </p:nvSpPr>
        <p:spPr>
          <a:xfrm>
            <a:off x="4648200" y="2267418"/>
            <a:ext cx="4343400" cy="4209582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pPr algn="ctr"/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</a:t>
            </a:r>
          </a:p>
          <a:p>
            <a:r>
              <a:rPr lang="ro-RO" sz="1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ro-RO" sz="1600" dirty="0" smtClean="0">
                <a:latin typeface="Consolas" charset="0"/>
                <a:ea typeface="Consolas" charset="0"/>
                <a:cs typeface="Consolas" charset="0"/>
              </a:rPr>
              <a:t> IL_0000</a:t>
            </a:r>
            <a:r>
              <a:rPr lang="ro-RO" sz="1600" dirty="0">
                <a:latin typeface="Consolas" charset="0"/>
                <a:ea typeface="Consolas" charset="0"/>
                <a:cs typeface="Consolas" charset="0"/>
              </a:rPr>
              <a:t>:  </a:t>
            </a:r>
            <a:r>
              <a:rPr lang="ro-RO" sz="1600" dirty="0" err="1">
                <a:latin typeface="Consolas" charset="0"/>
                <a:ea typeface="Consolas" charset="0"/>
                <a:cs typeface="Consolas" charset="0"/>
              </a:rPr>
              <a:t>nop</a:t>
            </a:r>
            <a:endParaRPr lang="ro-RO" sz="1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pl-PL" sz="1600" dirty="0">
                <a:latin typeface="Consolas" charset="0"/>
                <a:ea typeface="Consolas" charset="0"/>
                <a:cs typeface="Consolas" charset="0"/>
              </a:rPr>
              <a:t>  IL_0001:  ldc.i4.1</a:t>
            </a:r>
          </a:p>
          <a:p>
            <a:r>
              <a:rPr lang="ro-RO" sz="1600" dirty="0">
                <a:latin typeface="Consolas" charset="0"/>
                <a:ea typeface="Consolas" charset="0"/>
                <a:cs typeface="Consolas" charset="0"/>
              </a:rPr>
              <a:t>  IL_0002:  stloc.0</a:t>
            </a:r>
          </a:p>
          <a:p>
            <a:r>
              <a:rPr lang="de-DE" sz="1600" dirty="0">
                <a:latin typeface="Consolas" charset="0"/>
                <a:ea typeface="Consolas" charset="0"/>
                <a:cs typeface="Consolas" charset="0"/>
              </a:rPr>
              <a:t>  IL_0003:  ldloc.0</a:t>
            </a:r>
          </a:p>
          <a:p>
            <a:r>
              <a:rPr lang="pl-PL" sz="1600" dirty="0">
                <a:latin typeface="Consolas" charset="0"/>
                <a:ea typeface="Consolas" charset="0"/>
                <a:cs typeface="Consolas" charset="0"/>
              </a:rPr>
              <a:t>  IL_0004:  ldc.i4.1</a:t>
            </a:r>
          </a:p>
          <a:p>
            <a:r>
              <a:rPr lang="ro-RO" sz="1600" dirty="0">
                <a:latin typeface="Consolas" charset="0"/>
                <a:ea typeface="Consolas" charset="0"/>
                <a:cs typeface="Consolas" charset="0"/>
              </a:rPr>
              <a:t>  IL_0005:  </a:t>
            </a:r>
            <a:r>
              <a:rPr lang="ro-RO" sz="1600" dirty="0" err="1">
                <a:latin typeface="Consolas" charset="0"/>
                <a:ea typeface="Consolas" charset="0"/>
                <a:cs typeface="Consolas" charset="0"/>
              </a:rPr>
              <a:t>add</a:t>
            </a:r>
            <a:endParaRPr lang="ro-RO" sz="1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ro-RO" sz="1600" dirty="0">
                <a:latin typeface="Consolas" charset="0"/>
                <a:ea typeface="Consolas" charset="0"/>
                <a:cs typeface="Consolas" charset="0"/>
              </a:rPr>
              <a:t>  IL_0006:  dup</a:t>
            </a:r>
          </a:p>
          <a:p>
            <a:r>
              <a:rPr lang="ro-RO" sz="1600" dirty="0">
                <a:latin typeface="Consolas" charset="0"/>
                <a:ea typeface="Consolas" charset="0"/>
                <a:cs typeface="Consolas" charset="0"/>
              </a:rPr>
              <a:t>  IL_0007:  stloc.0</a:t>
            </a:r>
          </a:p>
          <a:p>
            <a:r>
              <a:rPr lang="ro-RO" sz="1600" dirty="0">
                <a:latin typeface="Consolas" charset="0"/>
                <a:ea typeface="Consolas" charset="0"/>
                <a:cs typeface="Consolas" charset="0"/>
              </a:rPr>
              <a:t>  IL_0008:  stloc.1</a:t>
            </a:r>
          </a:p>
          <a:p>
            <a:r>
              <a:rPr lang="de-DE" sz="1600" dirty="0">
                <a:latin typeface="Consolas" charset="0"/>
                <a:ea typeface="Consolas" charset="0"/>
                <a:cs typeface="Consolas" charset="0"/>
              </a:rPr>
              <a:t>  IL_0009:  </a:t>
            </a:r>
            <a:r>
              <a:rPr lang="de-DE" sz="1600" dirty="0" err="1">
                <a:latin typeface="Consolas" charset="0"/>
                <a:ea typeface="Consolas" charset="0"/>
                <a:cs typeface="Consolas" charset="0"/>
              </a:rPr>
              <a:t>ret</a:t>
            </a:r>
            <a:endParaRPr lang="de-DE" sz="1600" dirty="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14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747435">
            <a:off x="5077808" y="2170098"/>
            <a:ext cx="1471567" cy="2688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5329461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Document 8"/>
          <p:cNvSpPr/>
          <p:nvPr/>
        </p:nvSpPr>
        <p:spPr>
          <a:xfrm>
            <a:off x="304800" y="762000"/>
            <a:ext cx="3886200" cy="2209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C#</a:t>
            </a: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static </a:t>
            </a:r>
            <a:r>
              <a:rPr lang="en-US" sz="1600" dirty="0" err="1">
                <a:solidFill>
                  <a:schemeClr val="tx1"/>
                </a:solidFill>
                <a:latin typeface="Consolas"/>
                <a:cs typeface="Consolas"/>
              </a:rPr>
              <a:t>int</a:t>
            </a:r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 Add(</a:t>
            </a:r>
            <a:r>
              <a:rPr lang="en-US" sz="1600" dirty="0" err="1">
                <a:solidFill>
                  <a:schemeClr val="tx1"/>
                </a:solidFill>
                <a:latin typeface="Consolas"/>
                <a:cs typeface="Consolas"/>
              </a:rPr>
              <a:t>int</a:t>
            </a:r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 a, </a:t>
            </a:r>
            <a:r>
              <a:rPr lang="en-US" sz="1600" dirty="0" err="1">
                <a:solidFill>
                  <a:schemeClr val="tx1"/>
                </a:solidFill>
                <a:latin typeface="Consolas"/>
                <a:cs typeface="Consolas"/>
              </a:rPr>
              <a:t>int</a:t>
            </a:r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 b) 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{ 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     return a + b;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} </a:t>
            </a:r>
          </a:p>
        </p:txBody>
      </p:sp>
      <p:sp>
        <p:nvSpPr>
          <p:cNvPr id="7" name="Flowchart: Document 8"/>
          <p:cNvSpPr/>
          <p:nvPr/>
        </p:nvSpPr>
        <p:spPr>
          <a:xfrm>
            <a:off x="4343400" y="762000"/>
            <a:ext cx="4495800" cy="2057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pPr algn="ctr"/>
            <a:r>
              <a:rPr lang="en-US" sz="2800" b="1" dirty="0">
                <a:solidFill>
                  <a:schemeClr val="tx1"/>
                </a:solidFill>
                <a:latin typeface="Consolas"/>
                <a:cs typeface="Consolas"/>
              </a:rPr>
              <a:t>IL</a:t>
            </a:r>
          </a:p>
          <a:p>
            <a:pPr marL="450850"/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ldarg.0 </a:t>
            </a:r>
          </a:p>
          <a:p>
            <a:pPr marL="450850"/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ldarg.1 </a:t>
            </a:r>
          </a:p>
          <a:p>
            <a:pPr marL="450850"/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add</a:t>
            </a:r>
            <a:b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</a:br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ret </a:t>
            </a:r>
          </a:p>
        </p:txBody>
      </p:sp>
      <p:pic>
        <p:nvPicPr>
          <p:cNvPr id="6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746188">
            <a:off x="3137658" y="1779011"/>
            <a:ext cx="1694335" cy="3095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Flowchart: Document 8"/>
          <p:cNvSpPr/>
          <p:nvPr/>
        </p:nvSpPr>
        <p:spPr>
          <a:xfrm>
            <a:off x="304800" y="3200400"/>
            <a:ext cx="3886200" cy="2209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C#</a:t>
            </a: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static void Main() 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{ 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     Add(3,5);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} 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4495800" y="3200400"/>
            <a:ext cx="4495800" cy="2057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pPr algn="ctr"/>
            <a:r>
              <a:rPr lang="en-US" sz="2800" b="1" dirty="0">
                <a:solidFill>
                  <a:schemeClr val="tx1"/>
                </a:solidFill>
                <a:latin typeface="Consolas"/>
                <a:cs typeface="Consolas"/>
              </a:rPr>
              <a:t>IL</a:t>
            </a:r>
          </a:p>
          <a:p>
            <a:pPr marL="450850"/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ldc.i4.3 </a:t>
            </a:r>
          </a:p>
          <a:p>
            <a:pPr marL="450850"/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ldc.i4.5 </a:t>
            </a:r>
          </a:p>
          <a:p>
            <a:pPr marL="450850"/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call Add</a:t>
            </a:r>
          </a:p>
        </p:txBody>
      </p:sp>
      <p:pic>
        <p:nvPicPr>
          <p:cNvPr id="10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746188">
            <a:off x="3061458" y="4217411"/>
            <a:ext cx="1694335" cy="3095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0129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grpSp>
        <p:nvGrpSpPr>
          <p:cNvPr id="182" name="Группа 181"/>
          <p:cNvGrpSpPr/>
          <p:nvPr/>
        </p:nvGrpSpPr>
        <p:grpSpPr>
          <a:xfrm>
            <a:off x="138268" y="685800"/>
            <a:ext cx="8856541" cy="5745775"/>
            <a:chOff x="138268" y="685800"/>
            <a:chExt cx="8856541" cy="5745775"/>
          </a:xfrm>
        </p:grpSpPr>
        <p:grpSp>
          <p:nvGrpSpPr>
            <p:cNvPr id="179" name="Группа 178"/>
            <p:cNvGrpSpPr/>
            <p:nvPr/>
          </p:nvGrpSpPr>
          <p:grpSpPr>
            <a:xfrm>
              <a:off x="138268" y="685800"/>
              <a:ext cx="8856541" cy="5745775"/>
              <a:chOff x="104939" y="670361"/>
              <a:chExt cx="8856541" cy="5745775"/>
            </a:xfrm>
          </p:grpSpPr>
          <p:cxnSp>
            <p:nvCxnSpPr>
              <p:cNvPr id="5" name="Прямая соединительная линия 4"/>
              <p:cNvCxnSpPr/>
              <p:nvPr/>
            </p:nvCxnSpPr>
            <p:spPr>
              <a:xfrm>
                <a:off x="3810000" y="670361"/>
                <a:ext cx="0" cy="5745775"/>
              </a:xfrm>
              <a:prstGeom prst="line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6" name="Группа 25"/>
              <p:cNvGrpSpPr/>
              <p:nvPr/>
            </p:nvGrpSpPr>
            <p:grpSpPr>
              <a:xfrm>
                <a:off x="5423499" y="1524000"/>
                <a:ext cx="973169" cy="3810000"/>
                <a:chOff x="322231" y="1371082"/>
                <a:chExt cx="1837901" cy="3810000"/>
              </a:xfrm>
            </p:grpSpPr>
            <p:cxnSp>
              <p:nvCxnSpPr>
                <p:cNvPr id="57" name="Straight Connector 6"/>
                <p:cNvCxnSpPr/>
                <p:nvPr/>
              </p:nvCxnSpPr>
              <p:spPr>
                <a:xfrm>
                  <a:off x="322231" y="5181082"/>
                  <a:ext cx="1812964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5" name="Группа 24"/>
                <p:cNvGrpSpPr/>
                <p:nvPr/>
              </p:nvGrpSpPr>
              <p:grpSpPr>
                <a:xfrm>
                  <a:off x="322231" y="1371082"/>
                  <a:ext cx="1837901" cy="3810000"/>
                  <a:chOff x="322231" y="1371082"/>
                  <a:chExt cx="1837901" cy="3810000"/>
                </a:xfrm>
              </p:grpSpPr>
              <p:cxnSp>
                <p:nvCxnSpPr>
                  <p:cNvPr id="56" name="Straight Connector 5"/>
                  <p:cNvCxnSpPr/>
                  <p:nvPr/>
                </p:nvCxnSpPr>
                <p:spPr>
                  <a:xfrm>
                    <a:off x="2135195" y="1371082"/>
                    <a:ext cx="0" cy="38100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" name="Straight Connector 7"/>
                  <p:cNvCxnSpPr/>
                  <p:nvPr/>
                </p:nvCxnSpPr>
                <p:spPr>
                  <a:xfrm>
                    <a:off x="322231" y="2971282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Straight Connector 38"/>
                  <p:cNvCxnSpPr/>
                  <p:nvPr/>
                </p:nvCxnSpPr>
                <p:spPr>
                  <a:xfrm>
                    <a:off x="322231" y="3382370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39"/>
                  <p:cNvCxnSpPr/>
                  <p:nvPr/>
                </p:nvCxnSpPr>
                <p:spPr>
                  <a:xfrm>
                    <a:off x="322231" y="3809482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" name="Straight Connector 5"/>
                  <p:cNvCxnSpPr/>
                  <p:nvPr/>
                </p:nvCxnSpPr>
                <p:spPr>
                  <a:xfrm>
                    <a:off x="322231" y="1447282"/>
                    <a:ext cx="0" cy="37338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79" name="Left Brace 20"/>
              <p:cNvSpPr/>
              <p:nvPr/>
            </p:nvSpPr>
            <p:spPr>
              <a:xfrm>
                <a:off x="381000" y="4093431"/>
                <a:ext cx="395613" cy="2000295"/>
              </a:xfrm>
              <a:prstGeom prst="leftBrace">
                <a:avLst>
                  <a:gd name="adj1" fmla="val 8333"/>
                  <a:gd name="adj2" fmla="val 48535"/>
                </a:avLst>
              </a:prstGeom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0" name="Left Brace 21"/>
              <p:cNvSpPr/>
              <p:nvPr/>
            </p:nvSpPr>
            <p:spPr>
              <a:xfrm>
                <a:off x="410616" y="1425213"/>
                <a:ext cx="356876" cy="2646058"/>
              </a:xfrm>
              <a:prstGeom prst="leftBrace">
                <a:avLst>
                  <a:gd name="adj1" fmla="val 8333"/>
                  <a:gd name="adj2" fmla="val 48535"/>
                </a:avLst>
              </a:prstGeom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3" name="Right Brace 22"/>
              <p:cNvSpPr/>
              <p:nvPr/>
            </p:nvSpPr>
            <p:spPr>
              <a:xfrm>
                <a:off x="2554500" y="3124199"/>
                <a:ext cx="417299" cy="873457"/>
              </a:xfrm>
              <a:prstGeom prst="rightBrac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4" name="Right Brace 23"/>
              <p:cNvSpPr/>
              <p:nvPr/>
            </p:nvSpPr>
            <p:spPr>
              <a:xfrm>
                <a:off x="2545775" y="1425213"/>
                <a:ext cx="426025" cy="1698986"/>
              </a:xfrm>
              <a:prstGeom prst="rightBrac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6" name="TextBox 85"/>
              <p:cNvSpPr txBox="1"/>
              <p:nvPr/>
            </p:nvSpPr>
            <p:spPr>
              <a:xfrm rot="16200000">
                <a:off x="-418900" y="2201118"/>
                <a:ext cx="137730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b="1" dirty="0" err="1">
                    <a:solidFill>
                      <a:schemeClr val="accent2">
                        <a:lumMod val="75000"/>
                      </a:schemeClr>
                    </a:solidFill>
                    <a:latin typeface="Consolas"/>
                    <a:cs typeface="Consolas"/>
                  </a:rPr>
                  <a:t>Stackframe</a:t>
                </a:r>
                <a:r>
                  <a:rPr lang="en-US" sz="1400" b="1" dirty="0">
                    <a:solidFill>
                      <a:schemeClr val="accent2">
                        <a:lumMod val="75000"/>
                      </a:schemeClr>
                    </a:solidFill>
                    <a:latin typeface="Consolas"/>
                    <a:cs typeface="Consolas"/>
                  </a:rPr>
                  <a:t> 1</a:t>
                </a: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 rot="16200000">
                <a:off x="-414380" y="4950667"/>
                <a:ext cx="137730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b="1" dirty="0" err="1">
                    <a:solidFill>
                      <a:schemeClr val="accent2">
                        <a:lumMod val="75000"/>
                      </a:schemeClr>
                    </a:solidFill>
                    <a:latin typeface="Consolas"/>
                    <a:cs typeface="Consolas"/>
                  </a:rPr>
                  <a:t>Stackframe</a:t>
                </a:r>
                <a:r>
                  <a:rPr lang="en-US" sz="1400" b="1" dirty="0">
                    <a:solidFill>
                      <a:schemeClr val="accent2">
                        <a:lumMod val="75000"/>
                      </a:schemeClr>
                    </a:solidFill>
                    <a:latin typeface="Consolas"/>
                    <a:cs typeface="Consolas"/>
                  </a:rPr>
                  <a:t> 0</a:t>
                </a:r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 rot="16200000">
                <a:off x="2763447" y="1883988"/>
                <a:ext cx="1173928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75000"/>
                      </a:schemeClr>
                    </a:solidFill>
                    <a:latin typeface="Consolas"/>
                    <a:cs typeface="Consolas"/>
                  </a:rPr>
                  <a:t>Evaluation</a:t>
                </a:r>
              </a:p>
              <a:p>
                <a:pPr algn="ctr"/>
                <a:r>
                  <a:rPr lang="en-US" sz="1400" b="1" dirty="0">
                    <a:solidFill>
                      <a:schemeClr val="accent2">
                        <a:lumMod val="75000"/>
                      </a:schemeClr>
                    </a:solidFill>
                    <a:latin typeface="Consolas"/>
                    <a:cs typeface="Consolas"/>
                  </a:rPr>
                  <a:t>Stack </a:t>
                </a:r>
              </a:p>
              <a:p>
                <a:pPr algn="ctr"/>
                <a:r>
                  <a:rPr lang="en-US" sz="1400" b="1" dirty="0">
                    <a:solidFill>
                      <a:schemeClr val="accent2">
                        <a:lumMod val="75000"/>
                      </a:schemeClr>
                    </a:solidFill>
                    <a:latin typeface="Consolas"/>
                    <a:cs typeface="Consolas"/>
                  </a:rPr>
                  <a:t>Space</a:t>
                </a:r>
              </a:p>
            </p:txBody>
          </p:sp>
          <p:sp>
            <p:nvSpPr>
              <p:cNvPr id="90" name="TextBox 89"/>
              <p:cNvSpPr txBox="1"/>
              <p:nvPr/>
            </p:nvSpPr>
            <p:spPr>
              <a:xfrm rot="16200000">
                <a:off x="2527917" y="3192372"/>
                <a:ext cx="16754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75000"/>
                      </a:schemeClr>
                    </a:solidFill>
                    <a:latin typeface="Consolas"/>
                    <a:cs typeface="Consolas"/>
                  </a:rPr>
                  <a:t>Arguments </a:t>
                </a:r>
              </a:p>
              <a:p>
                <a:pPr algn="ctr"/>
                <a:r>
                  <a:rPr lang="en-US" sz="1400" b="1" dirty="0">
                    <a:solidFill>
                      <a:schemeClr val="accent2">
                        <a:lumMod val="75000"/>
                      </a:schemeClr>
                    </a:solidFill>
                    <a:latin typeface="Consolas"/>
                    <a:cs typeface="Consolas"/>
                  </a:rPr>
                  <a:t>and </a:t>
                </a:r>
              </a:p>
              <a:p>
                <a:pPr algn="ctr"/>
                <a:r>
                  <a:rPr lang="en-US" sz="1400" b="1" dirty="0">
                    <a:solidFill>
                      <a:schemeClr val="accent2">
                        <a:lumMod val="75000"/>
                      </a:schemeClr>
                    </a:solidFill>
                    <a:latin typeface="Consolas"/>
                    <a:cs typeface="Consolas"/>
                  </a:rPr>
                  <a:t>Local Variables</a:t>
                </a:r>
              </a:p>
            </p:txBody>
          </p:sp>
          <p:cxnSp>
            <p:nvCxnSpPr>
              <p:cNvPr id="91" name="Straight Arrow Connector 29"/>
              <p:cNvCxnSpPr/>
              <p:nvPr/>
            </p:nvCxnSpPr>
            <p:spPr>
              <a:xfrm flipH="1" flipV="1">
                <a:off x="1447800" y="1372603"/>
                <a:ext cx="9660" cy="1467681"/>
              </a:xfrm>
              <a:prstGeom prst="straightConnector1">
                <a:avLst/>
              </a:prstGeom>
              <a:ln>
                <a:solidFill>
                  <a:schemeClr val="accent2">
                    <a:lumMod val="75000"/>
                  </a:schemeClr>
                </a:solidFill>
                <a:prstDash val="sysDash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4" name="TextBox 93"/>
              <p:cNvSpPr txBox="1"/>
              <p:nvPr/>
            </p:nvSpPr>
            <p:spPr>
              <a:xfrm rot="16200000">
                <a:off x="863868" y="1956999"/>
                <a:ext cx="81785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Grows</a:t>
                </a:r>
              </a:p>
            </p:txBody>
          </p:sp>
          <p:sp>
            <p:nvSpPr>
              <p:cNvPr id="95" name="TextBox 94"/>
              <p:cNvSpPr txBox="1"/>
              <p:nvPr/>
            </p:nvSpPr>
            <p:spPr>
              <a:xfrm>
                <a:off x="1912923" y="3560927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1904680" y="3146173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5</a:t>
                </a:r>
              </a:p>
            </p:txBody>
          </p:sp>
          <p:grpSp>
            <p:nvGrpSpPr>
              <p:cNvPr id="97" name="Группа 96"/>
              <p:cNvGrpSpPr/>
              <p:nvPr/>
            </p:nvGrpSpPr>
            <p:grpSpPr>
              <a:xfrm>
                <a:off x="4165911" y="1589470"/>
                <a:ext cx="998260" cy="3744530"/>
                <a:chOff x="274845" y="1428592"/>
                <a:chExt cx="1885287" cy="3744530"/>
              </a:xfrm>
            </p:grpSpPr>
            <p:cxnSp>
              <p:nvCxnSpPr>
                <p:cNvPr id="98" name="Straight Connector 6"/>
                <p:cNvCxnSpPr/>
                <p:nvPr/>
              </p:nvCxnSpPr>
              <p:spPr>
                <a:xfrm>
                  <a:off x="274845" y="5173122"/>
                  <a:ext cx="1812964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99" name="Группа 98"/>
                <p:cNvGrpSpPr/>
                <p:nvPr/>
              </p:nvGrpSpPr>
              <p:grpSpPr>
                <a:xfrm>
                  <a:off x="274845" y="1428592"/>
                  <a:ext cx="1885287" cy="3744530"/>
                  <a:chOff x="274845" y="1428592"/>
                  <a:chExt cx="1885287" cy="3744530"/>
                </a:xfrm>
              </p:grpSpPr>
              <p:cxnSp>
                <p:nvCxnSpPr>
                  <p:cNvPr id="100" name="Straight Connector 5"/>
                  <p:cNvCxnSpPr/>
                  <p:nvPr/>
                </p:nvCxnSpPr>
                <p:spPr>
                  <a:xfrm flipH="1">
                    <a:off x="2129129" y="1439322"/>
                    <a:ext cx="31003" cy="37338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Connector 7"/>
                  <p:cNvCxnSpPr/>
                  <p:nvPr/>
                </p:nvCxnSpPr>
                <p:spPr>
                  <a:xfrm>
                    <a:off x="322231" y="297709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Straight Connector 38"/>
                  <p:cNvCxnSpPr/>
                  <p:nvPr/>
                </p:nvCxnSpPr>
                <p:spPr>
                  <a:xfrm>
                    <a:off x="322231" y="3382370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39"/>
                  <p:cNvCxnSpPr/>
                  <p:nvPr/>
                </p:nvCxnSpPr>
                <p:spPr>
                  <a:xfrm>
                    <a:off x="322231" y="381529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Straight Connector 5"/>
                  <p:cNvCxnSpPr/>
                  <p:nvPr/>
                </p:nvCxnSpPr>
                <p:spPr>
                  <a:xfrm flipH="1">
                    <a:off x="274845" y="1428592"/>
                    <a:ext cx="47386" cy="374453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05" name="Группа 104"/>
              <p:cNvGrpSpPr/>
              <p:nvPr/>
            </p:nvGrpSpPr>
            <p:grpSpPr>
              <a:xfrm>
                <a:off x="1554696" y="1510230"/>
                <a:ext cx="982643" cy="3823770"/>
                <a:chOff x="322231" y="1363121"/>
                <a:chExt cx="1855793" cy="3823770"/>
              </a:xfrm>
            </p:grpSpPr>
            <p:cxnSp>
              <p:nvCxnSpPr>
                <p:cNvPr id="106" name="Straight Connector 6"/>
                <p:cNvCxnSpPr/>
                <p:nvPr/>
              </p:nvCxnSpPr>
              <p:spPr>
                <a:xfrm>
                  <a:off x="322231" y="5186891"/>
                  <a:ext cx="181296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07" name="Группа 106"/>
                <p:cNvGrpSpPr/>
                <p:nvPr/>
              </p:nvGrpSpPr>
              <p:grpSpPr>
                <a:xfrm>
                  <a:off x="322231" y="1363121"/>
                  <a:ext cx="1855793" cy="3823770"/>
                  <a:chOff x="322231" y="1363121"/>
                  <a:chExt cx="1855793" cy="3823770"/>
                </a:xfrm>
              </p:grpSpPr>
              <p:cxnSp>
                <p:nvCxnSpPr>
                  <p:cNvPr id="108" name="Straight Connector 5"/>
                  <p:cNvCxnSpPr/>
                  <p:nvPr/>
                </p:nvCxnSpPr>
                <p:spPr>
                  <a:xfrm flipH="1">
                    <a:off x="2135195" y="1363121"/>
                    <a:ext cx="42829" cy="382377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3" name="Straight Connector 7"/>
                  <p:cNvCxnSpPr/>
                  <p:nvPr/>
                </p:nvCxnSpPr>
                <p:spPr>
                  <a:xfrm>
                    <a:off x="322231" y="296332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4" name="Straight Connector 38"/>
                  <p:cNvCxnSpPr/>
                  <p:nvPr/>
                </p:nvCxnSpPr>
                <p:spPr>
                  <a:xfrm>
                    <a:off x="322231" y="3382370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5" name="Straight Connector 39"/>
                  <p:cNvCxnSpPr/>
                  <p:nvPr/>
                </p:nvCxnSpPr>
                <p:spPr>
                  <a:xfrm>
                    <a:off x="322231" y="380152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6" name="Straight Connector 5"/>
                  <p:cNvCxnSpPr/>
                  <p:nvPr/>
                </p:nvCxnSpPr>
                <p:spPr>
                  <a:xfrm>
                    <a:off x="322231" y="1428591"/>
                    <a:ext cx="0" cy="37583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27" name="Группа 126"/>
              <p:cNvGrpSpPr/>
              <p:nvPr/>
            </p:nvGrpSpPr>
            <p:grpSpPr>
              <a:xfrm>
                <a:off x="6639376" y="1589470"/>
                <a:ext cx="976586" cy="3744530"/>
                <a:chOff x="315778" y="1428591"/>
                <a:chExt cx="1844354" cy="3744530"/>
              </a:xfrm>
            </p:grpSpPr>
            <p:cxnSp>
              <p:nvCxnSpPr>
                <p:cNvPr id="128" name="Straight Connector 6"/>
                <p:cNvCxnSpPr/>
                <p:nvPr/>
              </p:nvCxnSpPr>
              <p:spPr>
                <a:xfrm>
                  <a:off x="322231" y="5173121"/>
                  <a:ext cx="1812964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29" name="Группа 128"/>
                <p:cNvGrpSpPr/>
                <p:nvPr/>
              </p:nvGrpSpPr>
              <p:grpSpPr>
                <a:xfrm>
                  <a:off x="315778" y="1428591"/>
                  <a:ext cx="1844354" cy="3744530"/>
                  <a:chOff x="315778" y="1428591"/>
                  <a:chExt cx="1844354" cy="3744530"/>
                </a:xfrm>
              </p:grpSpPr>
              <p:cxnSp>
                <p:nvCxnSpPr>
                  <p:cNvPr id="130" name="Straight Connector 5"/>
                  <p:cNvCxnSpPr/>
                  <p:nvPr/>
                </p:nvCxnSpPr>
                <p:spPr>
                  <a:xfrm flipH="1">
                    <a:off x="2129475" y="1439321"/>
                    <a:ext cx="5720" cy="37338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1" name="Straight Connector 7"/>
                  <p:cNvCxnSpPr/>
                  <p:nvPr/>
                </p:nvCxnSpPr>
                <p:spPr>
                  <a:xfrm>
                    <a:off x="322231" y="296332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2" name="Straight Connector 38"/>
                  <p:cNvCxnSpPr/>
                  <p:nvPr/>
                </p:nvCxnSpPr>
                <p:spPr>
                  <a:xfrm>
                    <a:off x="322231" y="3382370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3" name="Straight Connector 39"/>
                  <p:cNvCxnSpPr/>
                  <p:nvPr/>
                </p:nvCxnSpPr>
                <p:spPr>
                  <a:xfrm>
                    <a:off x="322231" y="380152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4" name="Straight Connector 5"/>
                  <p:cNvCxnSpPr/>
                  <p:nvPr/>
                </p:nvCxnSpPr>
                <p:spPr>
                  <a:xfrm flipH="1">
                    <a:off x="315778" y="1428591"/>
                    <a:ext cx="6453" cy="374453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35" name="Группа 134"/>
              <p:cNvGrpSpPr/>
              <p:nvPr/>
            </p:nvGrpSpPr>
            <p:grpSpPr>
              <a:xfrm>
                <a:off x="7894535" y="1425213"/>
                <a:ext cx="973169" cy="3908787"/>
                <a:chOff x="322231" y="1272295"/>
                <a:chExt cx="1837901" cy="3908787"/>
              </a:xfrm>
            </p:grpSpPr>
            <p:cxnSp>
              <p:nvCxnSpPr>
                <p:cNvPr id="136" name="Straight Connector 6"/>
                <p:cNvCxnSpPr/>
                <p:nvPr/>
              </p:nvCxnSpPr>
              <p:spPr>
                <a:xfrm>
                  <a:off x="322231" y="5181082"/>
                  <a:ext cx="1812964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37" name="Группа 136"/>
                <p:cNvGrpSpPr/>
                <p:nvPr/>
              </p:nvGrpSpPr>
              <p:grpSpPr>
                <a:xfrm>
                  <a:off x="322231" y="1272295"/>
                  <a:ext cx="1837901" cy="3908787"/>
                  <a:chOff x="322231" y="1272295"/>
                  <a:chExt cx="1837901" cy="3908787"/>
                </a:xfrm>
              </p:grpSpPr>
              <p:cxnSp>
                <p:nvCxnSpPr>
                  <p:cNvPr id="138" name="Straight Connector 5"/>
                  <p:cNvCxnSpPr/>
                  <p:nvPr/>
                </p:nvCxnSpPr>
                <p:spPr>
                  <a:xfrm>
                    <a:off x="2135195" y="1272295"/>
                    <a:ext cx="0" cy="3908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7" name="Straight Connector 39"/>
                  <p:cNvCxnSpPr/>
                  <p:nvPr/>
                </p:nvCxnSpPr>
                <p:spPr>
                  <a:xfrm>
                    <a:off x="322231" y="3809482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8" name="Straight Connector 5"/>
                  <p:cNvCxnSpPr/>
                  <p:nvPr/>
                </p:nvCxnSpPr>
                <p:spPr>
                  <a:xfrm>
                    <a:off x="322231" y="1447282"/>
                    <a:ext cx="0" cy="37338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149" name="TextBox 148"/>
              <p:cNvSpPr txBox="1"/>
              <p:nvPr/>
            </p:nvSpPr>
            <p:spPr>
              <a:xfrm>
                <a:off x="4084018" y="5410510"/>
                <a:ext cx="11739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ldarg.0</a:t>
                </a:r>
              </a:p>
            </p:txBody>
          </p:sp>
          <p:sp>
            <p:nvSpPr>
              <p:cNvPr id="150" name="TextBox 149"/>
              <p:cNvSpPr txBox="1"/>
              <p:nvPr/>
            </p:nvSpPr>
            <p:spPr>
              <a:xfrm>
                <a:off x="5323119" y="5407222"/>
                <a:ext cx="11739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ldarg.1</a:t>
                </a:r>
              </a:p>
            </p:txBody>
          </p:sp>
          <p:sp>
            <p:nvSpPr>
              <p:cNvPr id="151" name="TextBox 150"/>
              <p:cNvSpPr txBox="1"/>
              <p:nvPr/>
            </p:nvSpPr>
            <p:spPr>
              <a:xfrm>
                <a:off x="6562220" y="5407222"/>
                <a:ext cx="11739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add</a:t>
                </a:r>
              </a:p>
            </p:txBody>
          </p:sp>
          <p:sp>
            <p:nvSpPr>
              <p:cNvPr id="152" name="TextBox 151"/>
              <p:cNvSpPr txBox="1"/>
              <p:nvPr/>
            </p:nvSpPr>
            <p:spPr>
              <a:xfrm>
                <a:off x="7787552" y="5407222"/>
                <a:ext cx="11739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ret</a:t>
                </a:r>
              </a:p>
            </p:txBody>
          </p:sp>
          <p:sp>
            <p:nvSpPr>
              <p:cNvPr id="154" name="TextBox 153"/>
              <p:cNvSpPr txBox="1"/>
              <p:nvPr/>
            </p:nvSpPr>
            <p:spPr>
              <a:xfrm>
                <a:off x="4562244" y="3603185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155" name="TextBox 154"/>
              <p:cNvSpPr txBox="1"/>
              <p:nvPr/>
            </p:nvSpPr>
            <p:spPr>
              <a:xfrm>
                <a:off x="4554001" y="3188431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5</a:t>
                </a:r>
              </a:p>
            </p:txBody>
          </p:sp>
          <p:sp>
            <p:nvSpPr>
              <p:cNvPr id="156" name="TextBox 155"/>
              <p:cNvSpPr txBox="1"/>
              <p:nvPr/>
            </p:nvSpPr>
            <p:spPr>
              <a:xfrm>
                <a:off x="5789260" y="3581400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157" name="TextBox 156"/>
              <p:cNvSpPr txBox="1"/>
              <p:nvPr/>
            </p:nvSpPr>
            <p:spPr>
              <a:xfrm>
                <a:off x="5781017" y="3166646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5</a:t>
                </a:r>
              </a:p>
            </p:txBody>
          </p:sp>
          <p:cxnSp>
            <p:nvCxnSpPr>
              <p:cNvPr id="158" name="Straight Connector 38"/>
              <p:cNvCxnSpPr/>
              <p:nvPr/>
            </p:nvCxnSpPr>
            <p:spPr>
              <a:xfrm>
                <a:off x="4191002" y="2743200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38"/>
              <p:cNvCxnSpPr/>
              <p:nvPr/>
            </p:nvCxnSpPr>
            <p:spPr>
              <a:xfrm>
                <a:off x="5410295" y="2743200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38"/>
              <p:cNvCxnSpPr/>
              <p:nvPr/>
            </p:nvCxnSpPr>
            <p:spPr>
              <a:xfrm>
                <a:off x="5410295" y="2295741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3" name="TextBox 162"/>
              <p:cNvSpPr txBox="1"/>
              <p:nvPr/>
            </p:nvSpPr>
            <p:spPr>
              <a:xfrm>
                <a:off x="4523064" y="2747560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164" name="TextBox 163"/>
              <p:cNvSpPr txBox="1"/>
              <p:nvPr/>
            </p:nvSpPr>
            <p:spPr>
              <a:xfrm>
                <a:off x="5755042" y="2747560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165" name="TextBox 164"/>
              <p:cNvSpPr txBox="1"/>
              <p:nvPr/>
            </p:nvSpPr>
            <p:spPr>
              <a:xfrm>
                <a:off x="5755042" y="2336722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5</a:t>
                </a:r>
              </a:p>
            </p:txBody>
          </p:sp>
          <p:cxnSp>
            <p:nvCxnSpPr>
              <p:cNvPr id="166" name="Straight Connector 38"/>
              <p:cNvCxnSpPr/>
              <p:nvPr/>
            </p:nvCxnSpPr>
            <p:spPr>
              <a:xfrm>
                <a:off x="6626560" y="2742618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7" name="TextBox 166"/>
              <p:cNvSpPr txBox="1"/>
              <p:nvPr/>
            </p:nvSpPr>
            <p:spPr>
              <a:xfrm>
                <a:off x="6971307" y="2746978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8</a:t>
                </a:r>
              </a:p>
            </p:txBody>
          </p:sp>
          <p:sp>
            <p:nvSpPr>
              <p:cNvPr id="168" name="TextBox 167"/>
              <p:cNvSpPr txBox="1"/>
              <p:nvPr/>
            </p:nvSpPr>
            <p:spPr>
              <a:xfrm>
                <a:off x="413133" y="4373684"/>
                <a:ext cx="117392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3">
                        <a:lumMod val="50000"/>
                      </a:schemeClr>
                    </a:solidFill>
                    <a:latin typeface="Consolas"/>
                    <a:cs typeface="Consolas"/>
                  </a:rPr>
                  <a:t>Main</a:t>
                </a:r>
              </a:p>
            </p:txBody>
          </p:sp>
          <p:sp>
            <p:nvSpPr>
              <p:cNvPr id="169" name="TextBox 168"/>
              <p:cNvSpPr txBox="1"/>
              <p:nvPr/>
            </p:nvSpPr>
            <p:spPr>
              <a:xfrm>
                <a:off x="431764" y="2915912"/>
                <a:ext cx="117392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3">
                        <a:lumMod val="50000"/>
                      </a:schemeClr>
                    </a:solidFill>
                    <a:latin typeface="Consolas"/>
                    <a:cs typeface="Consolas"/>
                  </a:rPr>
                  <a:t>Add</a:t>
                </a:r>
              </a:p>
            </p:txBody>
          </p:sp>
          <p:sp>
            <p:nvSpPr>
              <p:cNvPr id="170" name="TextBox 169"/>
              <p:cNvSpPr txBox="1"/>
              <p:nvPr/>
            </p:nvSpPr>
            <p:spPr>
              <a:xfrm>
                <a:off x="725152" y="842516"/>
                <a:ext cx="265593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Setting Up the Call</a:t>
                </a:r>
              </a:p>
            </p:txBody>
          </p:sp>
          <p:sp>
            <p:nvSpPr>
              <p:cNvPr id="171" name="TextBox 170"/>
              <p:cNvSpPr txBox="1"/>
              <p:nvPr/>
            </p:nvSpPr>
            <p:spPr>
              <a:xfrm>
                <a:off x="5311410" y="845823"/>
                <a:ext cx="265593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Execution of Method</a:t>
                </a:r>
              </a:p>
            </p:txBody>
          </p:sp>
          <p:sp>
            <p:nvSpPr>
              <p:cNvPr id="172" name="TextBox 171"/>
              <p:cNvSpPr txBox="1"/>
              <p:nvPr/>
            </p:nvSpPr>
            <p:spPr>
              <a:xfrm>
                <a:off x="8226078" y="4230157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8</a:t>
                </a:r>
              </a:p>
            </p:txBody>
          </p:sp>
          <p:cxnSp>
            <p:nvCxnSpPr>
              <p:cNvPr id="53" name="Скругленная соединительная линия 52"/>
              <p:cNvCxnSpPr>
                <a:stCxn id="167" idx="3"/>
                <a:endCxn id="172" idx="0"/>
              </p:cNvCxnSpPr>
              <p:nvPr/>
            </p:nvCxnSpPr>
            <p:spPr>
              <a:xfrm>
                <a:off x="7268184" y="2916255"/>
                <a:ext cx="1106333" cy="1313902"/>
              </a:xfrm>
              <a:prstGeom prst="curvedConnector2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prstDash val="sysDot"/>
                <a:headEnd type="none" w="med" len="med"/>
                <a:tailEnd type="triangl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" name="Прямоугольник 67"/>
              <p:cNvSpPr/>
              <p:nvPr/>
            </p:nvSpPr>
            <p:spPr>
              <a:xfrm>
                <a:off x="104939" y="4658364"/>
                <a:ext cx="1829095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450850"/>
                <a:r>
                  <a:rPr lang="en-US" sz="1400" b="1" dirty="0">
                    <a:solidFill>
                      <a:schemeClr val="accent3">
                        <a:lumMod val="50000"/>
                      </a:schemeClr>
                    </a:solidFill>
                    <a:latin typeface="Consolas"/>
                    <a:cs typeface="Consolas"/>
                  </a:rPr>
                  <a:t>ldc.i4.3 </a:t>
                </a:r>
              </a:p>
              <a:p>
                <a:pPr marL="450850"/>
                <a:r>
                  <a:rPr lang="en-US" sz="1400" b="1" dirty="0">
                    <a:solidFill>
                      <a:schemeClr val="accent3">
                        <a:lumMod val="50000"/>
                      </a:schemeClr>
                    </a:solidFill>
                    <a:latin typeface="Consolas"/>
                    <a:cs typeface="Consolas"/>
                  </a:rPr>
                  <a:t>ldc.i4.5 </a:t>
                </a:r>
              </a:p>
              <a:p>
                <a:pPr marL="450850"/>
                <a:r>
                  <a:rPr lang="en-US" sz="1400" b="1" dirty="0">
                    <a:solidFill>
                      <a:schemeClr val="accent3">
                        <a:lumMod val="50000"/>
                      </a:schemeClr>
                    </a:solidFill>
                    <a:latin typeface="Consolas"/>
                    <a:cs typeface="Consolas"/>
                  </a:rPr>
                  <a:t>call Add</a:t>
                </a:r>
              </a:p>
            </p:txBody>
          </p:sp>
          <p:sp>
            <p:nvSpPr>
              <p:cNvPr id="174" name="TextBox 173"/>
              <p:cNvSpPr txBox="1"/>
              <p:nvPr/>
            </p:nvSpPr>
            <p:spPr>
              <a:xfrm>
                <a:off x="1881515" y="4376483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  <p:sp>
            <p:nvSpPr>
              <p:cNvPr id="175" name="TextBox 174"/>
              <p:cNvSpPr txBox="1"/>
              <p:nvPr/>
            </p:nvSpPr>
            <p:spPr>
              <a:xfrm>
                <a:off x="4475039" y="4342811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  <p:sp>
            <p:nvSpPr>
              <p:cNvPr id="176" name="TextBox 175"/>
              <p:cNvSpPr txBox="1"/>
              <p:nvPr/>
            </p:nvSpPr>
            <p:spPr>
              <a:xfrm>
                <a:off x="5758232" y="4337449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  <p:sp>
            <p:nvSpPr>
              <p:cNvPr id="177" name="TextBox 176"/>
              <p:cNvSpPr txBox="1"/>
              <p:nvPr/>
            </p:nvSpPr>
            <p:spPr>
              <a:xfrm>
                <a:off x="6948448" y="4320413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  <p:sp>
            <p:nvSpPr>
              <p:cNvPr id="178" name="TextBox 177"/>
              <p:cNvSpPr txBox="1"/>
              <p:nvPr/>
            </p:nvSpPr>
            <p:spPr>
              <a:xfrm>
                <a:off x="8203918" y="4353677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</p:grpSp>
        <p:sp>
          <p:nvSpPr>
            <p:cNvPr id="180" name="Прямоугольник 179"/>
            <p:cNvSpPr/>
            <p:nvPr/>
          </p:nvSpPr>
          <p:spPr>
            <a:xfrm>
              <a:off x="250271" y="3160878"/>
              <a:ext cx="1829095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450850"/>
              <a:r>
                <a:rPr lang="en-US" sz="1400" b="1" dirty="0">
                  <a:solidFill>
                    <a:schemeClr val="accent3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ldarg.0 </a:t>
              </a:r>
            </a:p>
            <a:p>
              <a:pPr marL="450850"/>
              <a:r>
                <a:rPr lang="en-US" sz="1400" b="1" dirty="0">
                  <a:solidFill>
                    <a:schemeClr val="accent3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ldarg.1 </a:t>
              </a:r>
            </a:p>
            <a:p>
              <a:pPr marL="450850"/>
              <a:r>
                <a:rPr lang="en-US" sz="1400" b="1" dirty="0">
                  <a:solidFill>
                    <a:schemeClr val="accent3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add</a:t>
              </a:r>
              <a:br>
                <a:rPr lang="en-US" sz="1400" b="1" dirty="0">
                  <a:solidFill>
                    <a:schemeClr val="accent3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dirty="0">
                  <a:solidFill>
                    <a:schemeClr val="accent3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ret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299008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Document 6"/>
          <p:cNvSpPr/>
          <p:nvPr/>
        </p:nvSpPr>
        <p:spPr>
          <a:xfrm>
            <a:off x="228600" y="2535072"/>
            <a:ext cx="8763000" cy="3810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public void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Deposit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(decimal amount)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_balance += amount;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public void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Deposit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(string amount)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_balance += decimal.Parse(amount);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public void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Deposit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(int dollars, int cents)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_balance += dollars + (cents / 100.0m);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5257800" y="2830841"/>
            <a:ext cx="3581400" cy="2209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При вызове метода компилятор определяет версию метода, который должен быть вызан, анализируя количество и типы аргументов, указанных при вызове</a:t>
            </a: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Перегруженные методы</a:t>
            </a:r>
            <a:endParaRPr lang="en-US" dirty="0"/>
          </a:p>
        </p:txBody>
      </p:sp>
      <p:sp>
        <p:nvSpPr>
          <p:cNvPr id="9" name="Flowchart: Document 4"/>
          <p:cNvSpPr/>
          <p:nvPr/>
        </p:nvSpPr>
        <p:spPr>
          <a:xfrm>
            <a:off x="228600" y="762000"/>
            <a:ext cx="8763000" cy="1905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intData = 99;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bool booleanData = true;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Console.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WriteLine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(intData);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Console.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WriteLine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(booleanData);</a:t>
            </a:r>
          </a:p>
          <a:p>
            <a:pPr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Rounded Rectangle 5"/>
          <p:cNvSpPr/>
          <p:nvPr/>
        </p:nvSpPr>
        <p:spPr>
          <a:xfrm>
            <a:off x="4835857" y="751764"/>
            <a:ext cx="4038600" cy="1676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Перегруженные методы</a:t>
            </a:r>
          </a:p>
          <a:p>
            <a:pPr marL="360363" indent="-360363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имеют одинаковое имя</a:t>
            </a:r>
          </a:p>
          <a:p>
            <a:pPr marL="360363" indent="-360363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имеют уникальную сигнатуру</a:t>
            </a:r>
          </a:p>
          <a:p>
            <a:pPr marL="360363" indent="-360363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имеют одну семантику</a:t>
            </a:r>
          </a:p>
          <a:p>
            <a:pPr algn="just"/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8600" y="762000"/>
            <a:ext cx="8763000" cy="1066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Не всегда возможна перегрузка метода, принимающего переменное число параметров, особенно если не существует теоретических ограничений на их количество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8599" y="2133600"/>
            <a:ext cx="7796011" cy="1295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Add(int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one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int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two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one + two;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Flowchart: Document 7"/>
          <p:cNvSpPr/>
          <p:nvPr/>
        </p:nvSpPr>
        <p:spPr>
          <a:xfrm>
            <a:off x="533399" y="2971800"/>
            <a:ext cx="7796011" cy="1295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Add(int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one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int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two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int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three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one + two + three;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914399" y="3886200"/>
            <a:ext cx="7796011" cy="1295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Add(int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one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int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two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int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three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int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four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one + two + three + four;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Flowchart: Document 9"/>
          <p:cNvSpPr/>
          <p:nvPr/>
        </p:nvSpPr>
        <p:spPr>
          <a:xfrm>
            <a:off x="1303866" y="4800600"/>
            <a:ext cx="7687734" cy="1295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Add(. . .)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one + two + three + four + . . .;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11" name="Picture 3" descr="C:\Users\mike\Pictures\MSL PNG Library\QuestionMark.png"/>
          <p:cNvPicPr>
            <a:picLocks noChangeAspect="1" noChangeArrowheads="1"/>
          </p:cNvPicPr>
          <p:nvPr/>
        </p:nvPicPr>
        <p:blipFill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8001000" y="4953000"/>
            <a:ext cx="490506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Массив параметров</a:t>
            </a:r>
            <a:endParaRPr lang="en-US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Document 5"/>
          <p:cNvSpPr/>
          <p:nvPr/>
        </p:nvSpPr>
        <p:spPr>
          <a:xfrm>
            <a:off x="199030" y="838200"/>
            <a:ext cx="8763000" cy="3048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Add(int[] data)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int sum = 0;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for (int i = 0; i &lt; data.Length; i++)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sum += data[i];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sum;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199030" y="3733800"/>
            <a:ext cx="8763000" cy="2667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myData = new int[4];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myData[0] = 99;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myData[1] = 2;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myData[2] = 55;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myData[3] = -26;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sum = myObject.Add(myData);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876800" y="4134737"/>
            <a:ext cx="3810000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Необходимо вручную объявлять и заполнять массив данных</a:t>
            </a:r>
            <a:r>
              <a:rPr lang="en-US" sz="3600" dirty="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  <a:r>
              <a:rPr lang="en-US" sz="3600" dirty="0">
                <a:solidFill>
                  <a:schemeClr val="bg1"/>
                </a:solidFill>
                <a:latin typeface="Calibri" panose="020F0502020204030204" pitchFamily="34" charset="0"/>
                <a:sym typeface="Wingdings"/>
              </a:rPr>
              <a:t></a:t>
            </a:r>
            <a:endParaRPr lang="ru-RU" sz="360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Массив параметров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метода</a:t>
            </a:r>
            <a:endParaRPr lang="en-US" dirty="0"/>
          </a:p>
        </p:txBody>
      </p:sp>
      <p:sp>
        <p:nvSpPr>
          <p:cNvPr id="8" name="Полилиния 7"/>
          <p:cNvSpPr/>
          <p:nvPr/>
        </p:nvSpPr>
        <p:spPr>
          <a:xfrm>
            <a:off x="237036" y="780193"/>
            <a:ext cx="3588449" cy="390177"/>
          </a:xfrm>
          <a:custGeom>
            <a:avLst/>
            <a:gdLst>
              <a:gd name="connsiteX0" fmla="*/ 0 w 3576747"/>
              <a:gd name="connsiteY0" fmla="*/ 65031 h 390177"/>
              <a:gd name="connsiteX1" fmla="*/ 65031 w 3576747"/>
              <a:gd name="connsiteY1" fmla="*/ 0 h 390177"/>
              <a:gd name="connsiteX2" fmla="*/ 3511716 w 3576747"/>
              <a:gd name="connsiteY2" fmla="*/ 0 h 390177"/>
              <a:gd name="connsiteX3" fmla="*/ 3576747 w 3576747"/>
              <a:gd name="connsiteY3" fmla="*/ 65031 h 390177"/>
              <a:gd name="connsiteX4" fmla="*/ 3576747 w 3576747"/>
              <a:gd name="connsiteY4" fmla="*/ 325146 h 390177"/>
              <a:gd name="connsiteX5" fmla="*/ 3511716 w 3576747"/>
              <a:gd name="connsiteY5" fmla="*/ 390177 h 390177"/>
              <a:gd name="connsiteX6" fmla="*/ 65031 w 3576747"/>
              <a:gd name="connsiteY6" fmla="*/ 390177 h 390177"/>
              <a:gd name="connsiteX7" fmla="*/ 0 w 3576747"/>
              <a:gd name="connsiteY7" fmla="*/ 325146 h 390177"/>
              <a:gd name="connsiteX8" fmla="*/ 0 w 3576747"/>
              <a:gd name="connsiteY8" fmla="*/ 65031 h 390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76747" h="390177">
                <a:moveTo>
                  <a:pt x="0" y="65031"/>
                </a:moveTo>
                <a:cubicBezTo>
                  <a:pt x="0" y="29115"/>
                  <a:pt x="29115" y="0"/>
                  <a:pt x="65031" y="0"/>
                </a:cubicBezTo>
                <a:lnTo>
                  <a:pt x="3511716" y="0"/>
                </a:lnTo>
                <a:cubicBezTo>
                  <a:pt x="3547632" y="0"/>
                  <a:pt x="3576747" y="29115"/>
                  <a:pt x="3576747" y="65031"/>
                </a:cubicBezTo>
                <a:lnTo>
                  <a:pt x="3576747" y="325146"/>
                </a:lnTo>
                <a:cubicBezTo>
                  <a:pt x="3576747" y="361062"/>
                  <a:pt x="3547632" y="390177"/>
                  <a:pt x="3511716" y="390177"/>
                </a:cubicBezTo>
                <a:lnTo>
                  <a:pt x="65031" y="390177"/>
                </a:lnTo>
                <a:cubicBezTo>
                  <a:pt x="29115" y="390177"/>
                  <a:pt x="0" y="361062"/>
                  <a:pt x="0" y="325146"/>
                </a:cubicBezTo>
                <a:lnTo>
                  <a:pt x="0" y="65031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87627" tIns="87627" rIns="87627" bIns="8762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Метод состоит из двух частей:</a:t>
            </a:r>
          </a:p>
        </p:txBody>
      </p:sp>
      <p:sp>
        <p:nvSpPr>
          <p:cNvPr id="9" name="Полилиния 8"/>
          <p:cNvSpPr/>
          <p:nvPr/>
        </p:nvSpPr>
        <p:spPr>
          <a:xfrm>
            <a:off x="228600" y="1269185"/>
            <a:ext cx="8762999" cy="617760"/>
          </a:xfrm>
          <a:custGeom>
            <a:avLst/>
            <a:gdLst>
              <a:gd name="connsiteX0" fmla="*/ 0 w 8734425"/>
              <a:gd name="connsiteY0" fmla="*/ 102962 h 617760"/>
              <a:gd name="connsiteX1" fmla="*/ 102962 w 8734425"/>
              <a:gd name="connsiteY1" fmla="*/ 0 h 617760"/>
              <a:gd name="connsiteX2" fmla="*/ 8631463 w 8734425"/>
              <a:gd name="connsiteY2" fmla="*/ 0 h 617760"/>
              <a:gd name="connsiteX3" fmla="*/ 8734425 w 8734425"/>
              <a:gd name="connsiteY3" fmla="*/ 102962 h 617760"/>
              <a:gd name="connsiteX4" fmla="*/ 8734425 w 8734425"/>
              <a:gd name="connsiteY4" fmla="*/ 514798 h 617760"/>
              <a:gd name="connsiteX5" fmla="*/ 8631463 w 8734425"/>
              <a:gd name="connsiteY5" fmla="*/ 617760 h 617760"/>
              <a:gd name="connsiteX6" fmla="*/ 102962 w 8734425"/>
              <a:gd name="connsiteY6" fmla="*/ 617760 h 617760"/>
              <a:gd name="connsiteX7" fmla="*/ 0 w 8734425"/>
              <a:gd name="connsiteY7" fmla="*/ 514798 h 617760"/>
              <a:gd name="connsiteX8" fmla="*/ 0 w 8734425"/>
              <a:gd name="connsiteY8" fmla="*/ 102962 h 617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4425" h="617760">
                <a:moveTo>
                  <a:pt x="0" y="102962"/>
                </a:moveTo>
                <a:cubicBezTo>
                  <a:pt x="0" y="46098"/>
                  <a:pt x="46098" y="0"/>
                  <a:pt x="102962" y="0"/>
                </a:cubicBezTo>
                <a:lnTo>
                  <a:pt x="8631463" y="0"/>
                </a:lnTo>
                <a:cubicBezTo>
                  <a:pt x="8688327" y="0"/>
                  <a:pt x="8734425" y="46098"/>
                  <a:pt x="8734425" y="102962"/>
                </a:cubicBezTo>
                <a:lnTo>
                  <a:pt x="8734425" y="514798"/>
                </a:lnTo>
                <a:cubicBezTo>
                  <a:pt x="8734425" y="571662"/>
                  <a:pt x="8688327" y="617760"/>
                  <a:pt x="8631463" y="617760"/>
                </a:cubicBezTo>
                <a:lnTo>
                  <a:pt x="102962" y="617760"/>
                </a:lnTo>
                <a:cubicBezTo>
                  <a:pt x="46098" y="617760"/>
                  <a:pt x="0" y="571662"/>
                  <a:pt x="0" y="514798"/>
                </a:cubicBezTo>
                <a:lnTo>
                  <a:pt x="0" y="1029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8737" tIns="98737" rIns="98737" bIns="9873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Заголовок метода (имя, параметры, возвращаемый тип, модификаторы)</a:t>
            </a:r>
          </a:p>
        </p:txBody>
      </p:sp>
      <p:sp>
        <p:nvSpPr>
          <p:cNvPr id="10" name="Полилиния 9"/>
          <p:cNvSpPr/>
          <p:nvPr/>
        </p:nvSpPr>
        <p:spPr>
          <a:xfrm>
            <a:off x="228600" y="1981985"/>
            <a:ext cx="8762999" cy="617760"/>
          </a:xfrm>
          <a:custGeom>
            <a:avLst/>
            <a:gdLst>
              <a:gd name="connsiteX0" fmla="*/ 0 w 8734425"/>
              <a:gd name="connsiteY0" fmla="*/ 102962 h 617760"/>
              <a:gd name="connsiteX1" fmla="*/ 102962 w 8734425"/>
              <a:gd name="connsiteY1" fmla="*/ 0 h 617760"/>
              <a:gd name="connsiteX2" fmla="*/ 8631463 w 8734425"/>
              <a:gd name="connsiteY2" fmla="*/ 0 h 617760"/>
              <a:gd name="connsiteX3" fmla="*/ 8734425 w 8734425"/>
              <a:gd name="connsiteY3" fmla="*/ 102962 h 617760"/>
              <a:gd name="connsiteX4" fmla="*/ 8734425 w 8734425"/>
              <a:gd name="connsiteY4" fmla="*/ 514798 h 617760"/>
              <a:gd name="connsiteX5" fmla="*/ 8631463 w 8734425"/>
              <a:gd name="connsiteY5" fmla="*/ 617760 h 617760"/>
              <a:gd name="connsiteX6" fmla="*/ 102962 w 8734425"/>
              <a:gd name="connsiteY6" fmla="*/ 617760 h 617760"/>
              <a:gd name="connsiteX7" fmla="*/ 0 w 8734425"/>
              <a:gd name="connsiteY7" fmla="*/ 514798 h 617760"/>
              <a:gd name="connsiteX8" fmla="*/ 0 w 8734425"/>
              <a:gd name="connsiteY8" fmla="*/ 102962 h 617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4425" h="617760">
                <a:moveTo>
                  <a:pt x="0" y="102962"/>
                </a:moveTo>
                <a:cubicBezTo>
                  <a:pt x="0" y="46098"/>
                  <a:pt x="46098" y="0"/>
                  <a:pt x="102962" y="0"/>
                </a:cubicBezTo>
                <a:lnTo>
                  <a:pt x="8631463" y="0"/>
                </a:lnTo>
                <a:cubicBezTo>
                  <a:pt x="8688327" y="0"/>
                  <a:pt x="8734425" y="46098"/>
                  <a:pt x="8734425" y="102962"/>
                </a:cubicBezTo>
                <a:lnTo>
                  <a:pt x="8734425" y="514798"/>
                </a:lnTo>
                <a:cubicBezTo>
                  <a:pt x="8734425" y="571662"/>
                  <a:pt x="8688327" y="617760"/>
                  <a:pt x="8631463" y="617760"/>
                </a:cubicBezTo>
                <a:lnTo>
                  <a:pt x="102962" y="617760"/>
                </a:lnTo>
                <a:cubicBezTo>
                  <a:pt x="46098" y="617760"/>
                  <a:pt x="0" y="571662"/>
                  <a:pt x="0" y="514798"/>
                </a:cubicBezTo>
                <a:lnTo>
                  <a:pt x="0" y="1029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8737" tIns="98737" rIns="98737" bIns="9873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Тело метода (код)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228600" y="2667000"/>
            <a:ext cx="3276600" cy="17526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ru-RU" b="1" dirty="0">
                <a:latin typeface="Calibri" panose="020F0502020204030204" pitchFamily="34" charset="0"/>
              </a:rPr>
              <a:t>Сигнатура метода</a:t>
            </a:r>
          </a:p>
        </p:txBody>
      </p:sp>
      <p:sp>
        <p:nvSpPr>
          <p:cNvPr id="20" name="AutoShape 26"/>
          <p:cNvSpPr>
            <a:spLocks noChangeArrowheads="1"/>
          </p:cNvSpPr>
          <p:nvPr/>
        </p:nvSpPr>
        <p:spPr bwMode="auto">
          <a:xfrm>
            <a:off x="461962" y="3157728"/>
            <a:ext cx="373063" cy="420624"/>
          </a:xfrm>
          <a:prstGeom prst="roundRect">
            <a:avLst>
              <a:gd name="adj" fmla="val 0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>
              <a:defRPr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1</a:t>
            </a:r>
          </a:p>
        </p:txBody>
      </p:sp>
      <p:sp>
        <p:nvSpPr>
          <p:cNvPr id="21" name="AutoShape 26"/>
          <p:cNvSpPr>
            <a:spLocks noChangeArrowheads="1"/>
          </p:cNvSpPr>
          <p:nvPr/>
        </p:nvSpPr>
        <p:spPr bwMode="auto">
          <a:xfrm>
            <a:off x="457200" y="3705415"/>
            <a:ext cx="377825" cy="363665"/>
          </a:xfrm>
          <a:prstGeom prst="roundRect">
            <a:avLst>
              <a:gd name="adj" fmla="val 0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>
              <a:defRPr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2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911225" y="3157728"/>
            <a:ext cx="2286000" cy="4206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Имя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911225" y="3648456"/>
            <a:ext cx="2286000" cy="4206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Список параметров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3657600" y="2743200"/>
            <a:ext cx="5334000" cy="83515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Каждый метод в классе должен иметь уникальную сигнатуру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4563055"/>
            <a:ext cx="6743701" cy="1782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213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Document 5"/>
          <p:cNvSpPr/>
          <p:nvPr/>
        </p:nvSpPr>
        <p:spPr>
          <a:xfrm>
            <a:off x="209550" y="871545"/>
            <a:ext cx="8724900" cy="3810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Add(</a:t>
            </a:r>
            <a:r>
              <a:rPr lang="ru-RU" b="1" dirty="0">
                <a:latin typeface="Consolas" pitchFamily="49" charset="0"/>
                <a:cs typeface="Consolas" pitchFamily="49" charset="0"/>
              </a:rPr>
              <a:t>params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int[] data)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int sum = 0;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for (int i = 0; i &lt; data.Length; i++)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sum += data[i];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sum;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sum = myObject.Add(99, 2, 55, -26);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5000767" y="2606311"/>
            <a:ext cx="3810000" cy="207523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При определении метода с массивом параметров компилятор C# автоматически генерирует код, который создает массив из набора аргументов, указываемых при вызове метода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981433" y="1316951"/>
            <a:ext cx="3733800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Ключевое слово </a:t>
            </a:r>
            <a:r>
              <a:rPr lang="ru-RU" b="1" dirty="0">
                <a:solidFill>
                  <a:schemeClr val="bg1"/>
                </a:solidFill>
                <a:latin typeface="Calibri" panose="020F0502020204030204" pitchFamily="34" charset="0"/>
              </a:rPr>
              <a:t>params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 определяет массив параметров</a:t>
            </a:r>
          </a:p>
        </p:txBody>
      </p:sp>
      <p:pic>
        <p:nvPicPr>
          <p:cNvPr id="11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1049280">
            <a:off x="3131133" y="1483529"/>
            <a:ext cx="1669847" cy="2519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Rounded Rectangle 11"/>
          <p:cNvSpPr/>
          <p:nvPr/>
        </p:nvSpPr>
        <p:spPr>
          <a:xfrm>
            <a:off x="190500" y="4883395"/>
            <a:ext cx="8763000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Если существует перегрузка метода, соответствующая указанному типу и количеству параметров, она будет вызываться предпочтительнее, чем версия метода, принимающего массив параметров</a:t>
            </a: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Массив параметров</a:t>
            </a:r>
            <a:endParaRPr 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28600" y="1600200"/>
            <a:ext cx="8686800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Используются, когда не представляется возможным использовать перегрузку, поскольку типы параметров не меняются так, чтобы компилятор проводил различие между реализациями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28600" y="609600"/>
            <a:ext cx="8686800" cy="886691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Используются при взаимодействии с другими технологиями, поддерживающими необязательные параметры</a:t>
            </a:r>
          </a:p>
        </p:txBody>
      </p:sp>
      <p:sp>
        <p:nvSpPr>
          <p:cNvPr id="7" name="Flowchart: Document 4"/>
          <p:cNvSpPr/>
          <p:nvPr/>
        </p:nvSpPr>
        <p:spPr>
          <a:xfrm>
            <a:off x="228600" y="2895600"/>
            <a:ext cx="8686800" cy="1447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void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int intData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{...}</a:t>
            </a: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void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int moreIntData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{...}</a:t>
            </a:r>
          </a:p>
          <a:p>
            <a:pPr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Explosion 1 10"/>
          <p:cNvSpPr/>
          <p:nvPr/>
        </p:nvSpPr>
        <p:spPr>
          <a:xfrm>
            <a:off x="4038600" y="2819400"/>
            <a:ext cx="1676400" cy="16002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  <p:sp>
        <p:nvSpPr>
          <p:cNvPr id="12" name="Flowchart: Document 6"/>
          <p:cNvSpPr/>
          <p:nvPr/>
        </p:nvSpPr>
        <p:spPr>
          <a:xfrm>
            <a:off x="228600" y="4495800"/>
            <a:ext cx="8686800" cy="1219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void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(int intData, float floatData,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int moreIntData = 99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3" name="Flowchart: Document 7"/>
          <p:cNvSpPr/>
          <p:nvPr/>
        </p:nvSpPr>
        <p:spPr>
          <a:xfrm>
            <a:off x="3124200" y="4800600"/>
            <a:ext cx="5791200" cy="1600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Arguments provided for all three parameters</a:t>
            </a:r>
          </a:p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(10, 123.45F, 99);</a:t>
            </a: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Arguments provided for 1st two parameters only</a:t>
            </a:r>
          </a:p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(100, 54.321F);</a:t>
            </a:r>
          </a:p>
          <a:p>
            <a:pPr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Необязательные параметры</a:t>
            </a:r>
            <a:endParaRPr lang="en-US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owchart: Document 8"/>
          <p:cNvSpPr/>
          <p:nvPr/>
        </p:nvSpPr>
        <p:spPr>
          <a:xfrm>
            <a:off x="228600" y="1828800"/>
            <a:ext cx="8686800" cy="2057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void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(int intData,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float floatData = 101.1F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int moreIntData)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{...}</a:t>
            </a: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private static void Do(string massage,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 DateTime dt = DateTime.Now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{...}</a:t>
            </a:r>
          </a:p>
          <a:p>
            <a:pPr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228600" y="4114800"/>
            <a:ext cx="8686800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Значение, присваиваемое необязательному параметру, должно быть известно во время компиляции и не может вычисляться во время выполнения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228600" y="914400"/>
            <a:ext cx="8686800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Нужно указать все обязательные параметры, прежде чем указывать любые необязательные</a:t>
            </a:r>
          </a:p>
        </p:txBody>
      </p:sp>
      <p:sp>
        <p:nvSpPr>
          <p:cNvPr id="7" name="Explosion 1 9"/>
          <p:cNvSpPr/>
          <p:nvPr/>
        </p:nvSpPr>
        <p:spPr>
          <a:xfrm>
            <a:off x="7543800" y="2895600"/>
            <a:ext cx="1447800" cy="13716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Необязательные параметры </a:t>
            </a:r>
            <a:endParaRPr lang="en-US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 bwMode="auto">
          <a:xfrm>
            <a:off x="304800" y="762000"/>
            <a:ext cx="3962400" cy="2133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SomeLibrary.dll</a:t>
            </a:r>
            <a:endParaRPr lang="en-US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 1.0.0.0</a:t>
            </a:r>
          </a:p>
          <a:p>
            <a:pPr algn="ctr"/>
            <a:endParaRPr lang="en-US" sz="16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pulic</a:t>
            </a:r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class </a:t>
            </a:r>
            <a:r>
              <a:rPr lang="en-US" sz="1600" dirty="0" err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Foo</a:t>
            </a:r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()</a:t>
            </a:r>
          </a:p>
          <a:p>
            <a:r>
              <a:rPr lang="ru-RU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  public void Do(</a:t>
            </a:r>
            <a:r>
              <a:rPr lang="en-US" sz="1600" dirty="0" err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x){}</a:t>
            </a:r>
          </a:p>
          <a:p>
            <a:r>
              <a:rPr lang="ru-RU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4343400" y="762000"/>
            <a:ext cx="4572000" cy="2133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SomeLibrary.dll</a:t>
            </a:r>
            <a:endParaRPr lang="en-US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 1.0.0.0</a:t>
            </a:r>
          </a:p>
          <a:p>
            <a:pPr algn="ctr"/>
            <a:endParaRPr lang="en-US" sz="16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pulic</a:t>
            </a:r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class </a:t>
            </a:r>
            <a:r>
              <a:rPr lang="en-US" sz="1600" dirty="0" err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Foo</a:t>
            </a:r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()</a:t>
            </a:r>
          </a:p>
          <a:p>
            <a:r>
              <a:rPr lang="ru-RU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  public void Do(</a:t>
            </a:r>
            <a:r>
              <a:rPr lang="en-US" sz="1600" dirty="0" err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x, </a:t>
            </a:r>
            <a:r>
              <a:rPr lang="en-US" sz="1600" b="1" dirty="0" err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b="1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y = 0</a:t>
            </a:r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){}</a:t>
            </a:r>
          </a:p>
          <a:p>
            <a:r>
              <a:rPr lang="ru-RU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304800" y="4876800"/>
            <a:ext cx="4038600" cy="1219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ClientApplication.exe</a:t>
            </a:r>
          </a:p>
          <a:p>
            <a:pPr algn="just"/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</a:t>
            </a:r>
          </a:p>
          <a:p>
            <a:pPr algn="just"/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new </a:t>
            </a:r>
            <a:r>
              <a:rPr lang="en-US" sz="1600" dirty="0" err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Foo</a:t>
            </a:r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().Do(100);</a:t>
            </a:r>
          </a:p>
          <a:p>
            <a:pPr algn="just"/>
            <a:endParaRPr lang="ru-RU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Up Arrow 6"/>
          <p:cNvSpPr/>
          <p:nvPr/>
        </p:nvSpPr>
        <p:spPr bwMode="auto">
          <a:xfrm>
            <a:off x="2133600" y="3048000"/>
            <a:ext cx="381000" cy="1676400"/>
          </a:xfrm>
          <a:prstGeom prst="up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just"/>
            <a:endParaRPr lang="ru-RU" sz="1600" dirty="0"/>
          </a:p>
        </p:txBody>
      </p:sp>
      <p:sp>
        <p:nvSpPr>
          <p:cNvPr id="8" name="&quot;No&quot; Symbol 7"/>
          <p:cNvSpPr/>
          <p:nvPr/>
        </p:nvSpPr>
        <p:spPr bwMode="auto">
          <a:xfrm>
            <a:off x="1981200" y="3657600"/>
            <a:ext cx="685800" cy="685800"/>
          </a:xfrm>
          <a:prstGeom prst="noSmoking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just"/>
            <a:endParaRPr lang="ru-RU" sz="1600" dirty="0">
              <a:solidFill>
                <a:schemeClr val="tx1"/>
              </a:solidFill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Необязательные параметры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-0.00555 L -0.45833 -1.11111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900" y="3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7" grpId="0" animBg="1"/>
      <p:bldP spid="8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8600" y="838200"/>
            <a:ext cx="87630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Указав имена параметров можно обеспечить метод аргументами в последовательности, которая отличается от порядка параметров в его сигнатуре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8600" y="1812514"/>
            <a:ext cx="8737402" cy="1600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void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(int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first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double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second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string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third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{. . .}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 . . </a:t>
            </a:r>
          </a:p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third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: "Hello",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first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: 1234,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second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: 12.12);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667000" y="3548827"/>
            <a:ext cx="6299002" cy="1040577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При использовании именованных аргументов в сочетании с необязательными параметрами, можно пропускать параметры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299002" y="2257053"/>
            <a:ext cx="26670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Объявление метода</a:t>
            </a:r>
          </a:p>
        </p:txBody>
      </p:sp>
      <p:pic>
        <p:nvPicPr>
          <p:cNvPr id="9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1105006">
            <a:off x="4117483" y="2372262"/>
            <a:ext cx="2474553" cy="2267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Rounded Rectangle 9"/>
          <p:cNvSpPr/>
          <p:nvPr/>
        </p:nvSpPr>
        <p:spPr>
          <a:xfrm>
            <a:off x="228600" y="3541939"/>
            <a:ext cx="2057400" cy="1066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Вызов метода с именованными аргументами</a:t>
            </a:r>
          </a:p>
        </p:txBody>
      </p:sp>
      <p:pic>
        <p:nvPicPr>
          <p:cNvPr id="11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7074498" flipV="1">
            <a:off x="516315" y="3316613"/>
            <a:ext cx="943339" cy="3112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Rounded Rectangle 11"/>
          <p:cNvSpPr/>
          <p:nvPr/>
        </p:nvSpPr>
        <p:spPr>
          <a:xfrm>
            <a:off x="228600" y="4720543"/>
            <a:ext cx="8737402" cy="67407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Можно смешивать позиционированные и именованные аргументы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28600" y="5470823"/>
            <a:ext cx="8737402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Следует указывать все позиционированные аргументы до именованных</a:t>
            </a:r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ru-RU" dirty="0"/>
              <a:t>Именованные аргументы</a:t>
            </a:r>
            <a:endParaRPr lang="en-US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Параметры значения (</a:t>
            </a:r>
            <a:r>
              <a:rPr lang="en-US" dirty="0"/>
              <a:t>value parameters</a:t>
            </a:r>
            <a:r>
              <a:rPr lang="ru-RU" dirty="0"/>
              <a:t>)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8600" y="838200"/>
            <a:ext cx="8686800" cy="1828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Тип параметра известный как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параметр-значение не имеет специальных модификаторов. Параметр-значение получает свой аргумент в месте вызова по значению</a:t>
            </a:r>
          </a:p>
          <a:p>
            <a:pPr algn="just"/>
            <a:r>
              <a:rPr lang="ru-RU" sz="2000" b="1" dirty="0">
                <a:solidFill>
                  <a:schemeClr val="bg1"/>
                </a:solidFill>
                <a:latin typeface="Calibri" panose="020F0502020204030204" pitchFamily="34" charset="0"/>
              </a:rPr>
              <a:t>НЕ ПУТАТЬ со значимыми и ссылочными типами, это просто аспект вызова метода!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8600" y="2879790"/>
            <a:ext cx="8686800" cy="1447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void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int first,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double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second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17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8310563" flipV="1">
            <a:off x="2968469" y="2464039"/>
            <a:ext cx="1485878" cy="2522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Параметры значения</a:t>
            </a:r>
            <a:endParaRPr lang="en-US" dirty="0"/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228600" y="685800"/>
            <a:ext cx="2362200" cy="2895600"/>
          </a:xfrm>
          <a:prstGeom prst="flowChartDocumen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Bar()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a 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Foo(a);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bool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 = a ==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Foo(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x++;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/>
          </a:p>
          <a:p>
            <a:pPr algn="ctr"/>
            <a:endParaRPr lang="en-US" sz="1600" dirty="0"/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3390900" y="685800"/>
            <a:ext cx="2362200" cy="2895600"/>
          </a:xfrm>
          <a:prstGeom prst="flowChartDocumen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Bar()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a 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Foo(a);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bool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 = a ==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Foo(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x++;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/>
          </a:p>
          <a:p>
            <a:pPr algn="ctr"/>
            <a:endParaRPr lang="en-US" sz="1600" dirty="0"/>
          </a:p>
        </p:txBody>
      </p:sp>
      <p:sp>
        <p:nvSpPr>
          <p:cNvPr id="8" name="Блок-схема: документ 7"/>
          <p:cNvSpPr/>
          <p:nvPr/>
        </p:nvSpPr>
        <p:spPr>
          <a:xfrm>
            <a:off x="6553200" y="685800"/>
            <a:ext cx="2362200" cy="2895600"/>
          </a:xfrm>
          <a:prstGeom prst="flowChartDocumen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Bar()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a 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Foo(a);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bool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 = a ==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Foo(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x++;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/>
          </a:p>
          <a:p>
            <a:pPr algn="ctr"/>
            <a:endParaRPr lang="en-US" sz="1600" dirty="0"/>
          </a:p>
        </p:txBody>
      </p:sp>
      <p:grpSp>
        <p:nvGrpSpPr>
          <p:cNvPr id="60" name="Группа 59"/>
          <p:cNvGrpSpPr/>
          <p:nvPr/>
        </p:nvGrpSpPr>
        <p:grpSpPr>
          <a:xfrm>
            <a:off x="228600" y="3429000"/>
            <a:ext cx="2332453" cy="2796654"/>
            <a:chOff x="228600" y="3429000"/>
            <a:chExt cx="2438400" cy="2796654"/>
          </a:xfrm>
        </p:grpSpPr>
        <p:sp>
          <p:nvSpPr>
            <p:cNvPr id="9" name="Блок-схема: процесс 8"/>
            <p:cNvSpPr/>
            <p:nvPr/>
          </p:nvSpPr>
          <p:spPr>
            <a:xfrm>
              <a:off x="228600" y="3429000"/>
              <a:ext cx="2438400" cy="1600200"/>
            </a:xfrm>
            <a:prstGeom prst="flowChartProcess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Блок-схема: процесс 10"/>
            <p:cNvSpPr/>
            <p:nvPr/>
          </p:nvSpPr>
          <p:spPr>
            <a:xfrm>
              <a:off x="228600" y="5105400"/>
              <a:ext cx="2438400" cy="1120254"/>
            </a:xfrm>
            <a:prstGeom prst="flowChartProcess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3" name="Блок-схема: процесс 12"/>
            <p:cNvSpPr/>
            <p:nvPr/>
          </p:nvSpPr>
          <p:spPr>
            <a:xfrm>
              <a:off x="1600200" y="3678139"/>
              <a:ext cx="952500" cy="533400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5</a:t>
              </a:r>
            </a:p>
          </p:txBody>
        </p:sp>
        <p:sp>
          <p:nvSpPr>
            <p:cNvPr id="15" name="Блок-схема: процесс 14"/>
            <p:cNvSpPr/>
            <p:nvPr/>
          </p:nvSpPr>
          <p:spPr>
            <a:xfrm>
              <a:off x="1600200" y="4343400"/>
              <a:ext cx="952500" cy="533400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false</a:t>
              </a:r>
            </a:p>
          </p:txBody>
        </p:sp>
        <p:sp>
          <p:nvSpPr>
            <p:cNvPr id="17" name="Прямоугольник 16"/>
            <p:cNvSpPr/>
            <p:nvPr/>
          </p:nvSpPr>
          <p:spPr>
            <a:xfrm>
              <a:off x="259307" y="5154304"/>
              <a:ext cx="59022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Foo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8" name="Прямоугольник 17"/>
            <p:cNvSpPr/>
            <p:nvPr/>
          </p:nvSpPr>
          <p:spPr>
            <a:xfrm>
              <a:off x="254090" y="3445638"/>
              <a:ext cx="59022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Bar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9" name="Прямоугольник 18"/>
            <p:cNvSpPr/>
            <p:nvPr/>
          </p:nvSpPr>
          <p:spPr>
            <a:xfrm>
              <a:off x="254090" y="4034050"/>
              <a:ext cx="98739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Locals</a:t>
              </a:r>
              <a:endParaRPr lang="en-US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0" name="Прямоугольник 19"/>
            <p:cNvSpPr/>
            <p:nvPr/>
          </p:nvSpPr>
          <p:spPr>
            <a:xfrm>
              <a:off x="228600" y="5644634"/>
              <a:ext cx="98739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Locals</a:t>
              </a:r>
              <a:endParaRPr lang="en-US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1" name="Прямоугольник 20"/>
            <p:cNvSpPr/>
            <p:nvPr/>
          </p:nvSpPr>
          <p:spPr>
            <a:xfrm>
              <a:off x="1333820" y="5665527"/>
              <a:ext cx="32544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x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2" name="Прямоугольник 21"/>
            <p:cNvSpPr/>
            <p:nvPr/>
          </p:nvSpPr>
          <p:spPr>
            <a:xfrm>
              <a:off x="1292147" y="4413093"/>
              <a:ext cx="32544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b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3" name="Прямоугольник 22"/>
            <p:cNvSpPr/>
            <p:nvPr/>
          </p:nvSpPr>
          <p:spPr>
            <a:xfrm>
              <a:off x="1292147" y="3770079"/>
              <a:ext cx="32544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a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4" name="Блок-схема: процесс 23"/>
            <p:cNvSpPr/>
            <p:nvPr/>
          </p:nvSpPr>
          <p:spPr>
            <a:xfrm>
              <a:off x="1627855" y="5562600"/>
              <a:ext cx="952500" cy="533400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5</a:t>
              </a:r>
            </a:p>
          </p:txBody>
        </p:sp>
        <p:cxnSp>
          <p:nvCxnSpPr>
            <p:cNvPr id="40" name="Соединительная линия уступом 39"/>
            <p:cNvCxnSpPr>
              <a:endCxn id="24" idx="3"/>
            </p:cNvCxnSpPr>
            <p:nvPr/>
          </p:nvCxnSpPr>
          <p:spPr>
            <a:xfrm rot="16200000" flipH="1">
              <a:off x="1638124" y="4887068"/>
              <a:ext cx="1884461" cy="1"/>
            </a:xfrm>
            <a:prstGeom prst="bentConnector4">
              <a:avLst>
                <a:gd name="adj1" fmla="val 919"/>
                <a:gd name="adj2" fmla="val 22860100000"/>
              </a:avLst>
            </a:prstGeom>
            <a:ln>
              <a:solidFill>
                <a:schemeClr val="accent2">
                  <a:lumMod val="50000"/>
                </a:schemeClr>
              </a:solidFill>
              <a:prstDash val="sysDot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Стрелка вправо 45"/>
          <p:cNvSpPr/>
          <p:nvPr/>
        </p:nvSpPr>
        <p:spPr>
          <a:xfrm>
            <a:off x="118281" y="1424451"/>
            <a:ext cx="43171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Группа 72"/>
          <p:cNvGrpSpPr/>
          <p:nvPr/>
        </p:nvGrpSpPr>
        <p:grpSpPr>
          <a:xfrm>
            <a:off x="3383865" y="3426725"/>
            <a:ext cx="2369235" cy="2796654"/>
            <a:chOff x="228600" y="3429000"/>
            <a:chExt cx="2438400" cy="2796654"/>
          </a:xfrm>
        </p:grpSpPr>
        <p:sp>
          <p:nvSpPr>
            <p:cNvPr id="74" name="Блок-схема: процесс 73"/>
            <p:cNvSpPr/>
            <p:nvPr/>
          </p:nvSpPr>
          <p:spPr>
            <a:xfrm>
              <a:off x="228600" y="3429000"/>
              <a:ext cx="2438400" cy="1600200"/>
            </a:xfrm>
            <a:prstGeom prst="flowChartProcess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75" name="Блок-схема: процесс 74"/>
            <p:cNvSpPr/>
            <p:nvPr/>
          </p:nvSpPr>
          <p:spPr>
            <a:xfrm>
              <a:off x="228600" y="5105400"/>
              <a:ext cx="2438400" cy="1120254"/>
            </a:xfrm>
            <a:prstGeom prst="flowChartProcess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76" name="Блок-схема: процесс 75"/>
            <p:cNvSpPr/>
            <p:nvPr/>
          </p:nvSpPr>
          <p:spPr>
            <a:xfrm>
              <a:off x="1600200" y="3678139"/>
              <a:ext cx="952500" cy="533400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5</a:t>
              </a:r>
            </a:p>
          </p:txBody>
        </p:sp>
        <p:sp>
          <p:nvSpPr>
            <p:cNvPr id="77" name="Блок-схема: процесс 76"/>
            <p:cNvSpPr/>
            <p:nvPr/>
          </p:nvSpPr>
          <p:spPr>
            <a:xfrm>
              <a:off x="1600200" y="4343400"/>
              <a:ext cx="952500" cy="533400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false</a:t>
              </a:r>
            </a:p>
          </p:txBody>
        </p:sp>
        <p:sp>
          <p:nvSpPr>
            <p:cNvPr id="78" name="Прямоугольник 77"/>
            <p:cNvSpPr/>
            <p:nvPr/>
          </p:nvSpPr>
          <p:spPr>
            <a:xfrm>
              <a:off x="259307" y="5154304"/>
              <a:ext cx="5810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Foo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79" name="Прямоугольник 78"/>
            <p:cNvSpPr/>
            <p:nvPr/>
          </p:nvSpPr>
          <p:spPr>
            <a:xfrm>
              <a:off x="254090" y="3445638"/>
              <a:ext cx="5810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Bar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80" name="Прямоугольник 79"/>
            <p:cNvSpPr/>
            <p:nvPr/>
          </p:nvSpPr>
          <p:spPr>
            <a:xfrm>
              <a:off x="254090" y="4034050"/>
              <a:ext cx="97206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Locals</a:t>
              </a:r>
              <a:endParaRPr lang="en-US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81" name="Прямоугольник 80"/>
            <p:cNvSpPr/>
            <p:nvPr/>
          </p:nvSpPr>
          <p:spPr>
            <a:xfrm>
              <a:off x="228600" y="5644634"/>
              <a:ext cx="97206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Locals</a:t>
              </a:r>
              <a:endParaRPr lang="en-US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82" name="Прямоугольник 81"/>
            <p:cNvSpPr/>
            <p:nvPr/>
          </p:nvSpPr>
          <p:spPr>
            <a:xfrm>
              <a:off x="1333820" y="5665527"/>
              <a:ext cx="32039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x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83" name="Прямоугольник 82"/>
            <p:cNvSpPr/>
            <p:nvPr/>
          </p:nvSpPr>
          <p:spPr>
            <a:xfrm>
              <a:off x="1292148" y="4413093"/>
              <a:ext cx="32039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b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84" name="Прямоугольник 83"/>
            <p:cNvSpPr/>
            <p:nvPr/>
          </p:nvSpPr>
          <p:spPr>
            <a:xfrm>
              <a:off x="1292148" y="3770079"/>
              <a:ext cx="32039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a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85" name="Блок-схема: процесс 84"/>
            <p:cNvSpPr/>
            <p:nvPr/>
          </p:nvSpPr>
          <p:spPr>
            <a:xfrm>
              <a:off x="1627855" y="5562600"/>
              <a:ext cx="952500" cy="533400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6</a:t>
              </a:r>
            </a:p>
          </p:txBody>
        </p:sp>
      </p:grpSp>
      <p:grpSp>
        <p:nvGrpSpPr>
          <p:cNvPr id="87" name="Группа 86"/>
          <p:cNvGrpSpPr/>
          <p:nvPr/>
        </p:nvGrpSpPr>
        <p:grpSpPr>
          <a:xfrm>
            <a:off x="6538766" y="3422175"/>
            <a:ext cx="2376634" cy="1600200"/>
            <a:chOff x="228600" y="3429000"/>
            <a:chExt cx="2438400" cy="1600200"/>
          </a:xfrm>
        </p:grpSpPr>
        <p:sp>
          <p:nvSpPr>
            <p:cNvPr id="88" name="Блок-схема: процесс 87"/>
            <p:cNvSpPr/>
            <p:nvPr/>
          </p:nvSpPr>
          <p:spPr>
            <a:xfrm>
              <a:off x="228600" y="3429000"/>
              <a:ext cx="2438400" cy="1600200"/>
            </a:xfrm>
            <a:prstGeom prst="flowChartProcess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Блок-схема: процесс 89"/>
            <p:cNvSpPr/>
            <p:nvPr/>
          </p:nvSpPr>
          <p:spPr>
            <a:xfrm>
              <a:off x="1600200" y="3678139"/>
              <a:ext cx="952500" cy="533400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5</a:t>
              </a:r>
            </a:p>
          </p:txBody>
        </p:sp>
        <p:sp>
          <p:nvSpPr>
            <p:cNvPr id="91" name="Блок-схема: процесс 90"/>
            <p:cNvSpPr/>
            <p:nvPr/>
          </p:nvSpPr>
          <p:spPr>
            <a:xfrm>
              <a:off x="1600200" y="4343400"/>
              <a:ext cx="952500" cy="533400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true</a:t>
              </a:r>
            </a:p>
          </p:txBody>
        </p:sp>
        <p:sp>
          <p:nvSpPr>
            <p:cNvPr id="93" name="Прямоугольник 92"/>
            <p:cNvSpPr/>
            <p:nvPr/>
          </p:nvSpPr>
          <p:spPr>
            <a:xfrm>
              <a:off x="254090" y="3445638"/>
              <a:ext cx="57925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Bar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94" name="Прямоугольник 93"/>
            <p:cNvSpPr/>
            <p:nvPr/>
          </p:nvSpPr>
          <p:spPr>
            <a:xfrm>
              <a:off x="254090" y="4034050"/>
              <a:ext cx="96903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Locals</a:t>
              </a:r>
              <a:endParaRPr lang="en-US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97" name="Прямоугольник 96"/>
            <p:cNvSpPr/>
            <p:nvPr/>
          </p:nvSpPr>
          <p:spPr>
            <a:xfrm>
              <a:off x="1292148" y="4413093"/>
              <a:ext cx="3193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b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98" name="Прямоугольник 97"/>
            <p:cNvSpPr/>
            <p:nvPr/>
          </p:nvSpPr>
          <p:spPr>
            <a:xfrm>
              <a:off x="1292148" y="3770079"/>
              <a:ext cx="3193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a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  <p:sp>
        <p:nvSpPr>
          <p:cNvPr id="101" name="Стрелка вправо 100"/>
          <p:cNvSpPr/>
          <p:nvPr/>
        </p:nvSpPr>
        <p:spPr>
          <a:xfrm>
            <a:off x="3253795" y="1424451"/>
            <a:ext cx="431710" cy="381000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Стрелка вправо 101"/>
          <p:cNvSpPr/>
          <p:nvPr/>
        </p:nvSpPr>
        <p:spPr>
          <a:xfrm>
            <a:off x="3253795" y="2890954"/>
            <a:ext cx="43171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" name="Стрелка вправо 102"/>
          <p:cNvSpPr/>
          <p:nvPr/>
        </p:nvSpPr>
        <p:spPr>
          <a:xfrm>
            <a:off x="6407038" y="1672988"/>
            <a:ext cx="43171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extBox 103"/>
          <p:cNvSpPr txBox="1"/>
          <p:nvPr/>
        </p:nvSpPr>
        <p:spPr>
          <a:xfrm rot="5400000">
            <a:off x="2187681" y="4674395"/>
            <a:ext cx="14189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Gets copied</a:t>
            </a:r>
          </a:p>
        </p:txBody>
      </p:sp>
    </p:spTree>
    <p:extLst>
      <p:ext uri="{BB962C8B-B14F-4D97-AF65-F5344CB8AC3E}">
        <p14:creationId xmlns:p14="http://schemas.microsoft.com/office/powerpoint/2010/main" val="41990838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Параметры значения</a:t>
            </a:r>
            <a:endParaRPr lang="en-US" dirty="0"/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1074338" y="695377"/>
            <a:ext cx="2700813" cy="3195850"/>
          </a:xfrm>
          <a:prstGeom prst="flowChartDocumen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Bar()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Person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p =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...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Foo(p);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...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Foo(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Person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x.Age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++;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x = new Person();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/>
          </a:p>
          <a:p>
            <a:pPr algn="ctr"/>
            <a:endParaRPr lang="en-US" sz="1600" dirty="0"/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5262503" y="695797"/>
            <a:ext cx="2684607" cy="3155180"/>
          </a:xfrm>
          <a:prstGeom prst="flowChartDocumen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Bar()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Person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p =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...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Foo(p);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...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Foo(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Person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x.Age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++;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x = new Person();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/>
          </a:p>
          <a:p>
            <a:pPr algn="ctr"/>
            <a:endParaRPr lang="en-US" sz="1600" dirty="0"/>
          </a:p>
        </p:txBody>
      </p:sp>
      <p:sp>
        <p:nvSpPr>
          <p:cNvPr id="46" name="Стрелка вправо 45"/>
          <p:cNvSpPr/>
          <p:nvPr/>
        </p:nvSpPr>
        <p:spPr>
          <a:xfrm>
            <a:off x="883563" y="1418191"/>
            <a:ext cx="43171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Стрелка вправо 100"/>
          <p:cNvSpPr/>
          <p:nvPr/>
        </p:nvSpPr>
        <p:spPr>
          <a:xfrm>
            <a:off x="5112381" y="1513349"/>
            <a:ext cx="431710" cy="381000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Стрелка вправо 101"/>
          <p:cNvSpPr/>
          <p:nvPr/>
        </p:nvSpPr>
        <p:spPr>
          <a:xfrm>
            <a:off x="4978876" y="2763714"/>
            <a:ext cx="43171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0" name="Группа 29"/>
          <p:cNvGrpSpPr/>
          <p:nvPr/>
        </p:nvGrpSpPr>
        <p:grpSpPr>
          <a:xfrm>
            <a:off x="257467" y="3469611"/>
            <a:ext cx="4227197" cy="2783680"/>
            <a:chOff x="135905" y="3470405"/>
            <a:chExt cx="4227197" cy="2783680"/>
          </a:xfrm>
        </p:grpSpPr>
        <p:grpSp>
          <p:nvGrpSpPr>
            <p:cNvPr id="60" name="Группа 59"/>
            <p:cNvGrpSpPr/>
            <p:nvPr/>
          </p:nvGrpSpPr>
          <p:grpSpPr>
            <a:xfrm>
              <a:off x="144094" y="3470405"/>
              <a:ext cx="2078925" cy="2783680"/>
              <a:chOff x="224765" y="3441974"/>
              <a:chExt cx="2442236" cy="2783680"/>
            </a:xfrm>
          </p:grpSpPr>
          <p:sp>
            <p:nvSpPr>
              <p:cNvPr id="9" name="Блок-схема: процесс 8"/>
              <p:cNvSpPr/>
              <p:nvPr/>
            </p:nvSpPr>
            <p:spPr>
              <a:xfrm>
                <a:off x="228599" y="3441974"/>
                <a:ext cx="2438400" cy="1043611"/>
              </a:xfrm>
              <a:prstGeom prst="flowChartProcess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" name="Блок-схема: процесс 10"/>
              <p:cNvSpPr/>
              <p:nvPr/>
            </p:nvSpPr>
            <p:spPr>
              <a:xfrm>
                <a:off x="228600" y="5154304"/>
                <a:ext cx="2438401" cy="1071350"/>
              </a:xfrm>
              <a:prstGeom prst="flowChartProcess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3" name="Блок-схема: процесс 12"/>
              <p:cNvSpPr/>
              <p:nvPr/>
            </p:nvSpPr>
            <p:spPr>
              <a:xfrm>
                <a:off x="1600618" y="3545552"/>
                <a:ext cx="952500" cy="533400"/>
              </a:xfrm>
              <a:prstGeom prst="flowChartProcess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5</a:t>
                </a:r>
              </a:p>
            </p:txBody>
          </p:sp>
          <p:sp>
            <p:nvSpPr>
              <p:cNvPr id="17" name="Прямоугольник 16"/>
              <p:cNvSpPr/>
              <p:nvPr/>
            </p:nvSpPr>
            <p:spPr>
              <a:xfrm>
                <a:off x="259306" y="5154304"/>
                <a:ext cx="66324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Foo</a:t>
                </a:r>
                <a:endParaRPr lang="en-US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Прямоугольник 17"/>
              <p:cNvSpPr/>
              <p:nvPr/>
            </p:nvSpPr>
            <p:spPr>
              <a:xfrm>
                <a:off x="254091" y="3445638"/>
                <a:ext cx="66324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Bar</a:t>
                </a:r>
                <a:endParaRPr lang="en-US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" name="Прямоугольник 18"/>
              <p:cNvSpPr/>
              <p:nvPr/>
            </p:nvSpPr>
            <p:spPr>
              <a:xfrm>
                <a:off x="224765" y="3804502"/>
                <a:ext cx="100785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Locals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0" name="Прямоугольник 19"/>
              <p:cNvSpPr/>
              <p:nvPr/>
            </p:nvSpPr>
            <p:spPr>
              <a:xfrm>
                <a:off x="228599" y="5644634"/>
                <a:ext cx="100785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Locals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Прямоугольник 20"/>
              <p:cNvSpPr/>
              <p:nvPr/>
            </p:nvSpPr>
            <p:spPr>
              <a:xfrm>
                <a:off x="1251456" y="5653927"/>
                <a:ext cx="34875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x</a:t>
                </a:r>
                <a:endParaRPr lang="en-US" sz="1600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3" name="Прямоугольник 22"/>
              <p:cNvSpPr/>
              <p:nvPr/>
            </p:nvSpPr>
            <p:spPr>
              <a:xfrm>
                <a:off x="1258532" y="3648100"/>
                <a:ext cx="34875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p</a:t>
                </a:r>
                <a:endParaRPr lang="en-US" sz="1600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Блок-схема: процесс 23"/>
              <p:cNvSpPr/>
              <p:nvPr/>
            </p:nvSpPr>
            <p:spPr>
              <a:xfrm>
                <a:off x="1627855" y="5562600"/>
                <a:ext cx="952500" cy="533400"/>
              </a:xfrm>
              <a:prstGeom prst="flowChartProcess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5</a:t>
                </a:r>
              </a:p>
            </p:txBody>
          </p:sp>
        </p:grpSp>
        <p:sp>
          <p:nvSpPr>
            <p:cNvPr id="4" name="Овал 3"/>
            <p:cNvSpPr/>
            <p:nvPr/>
          </p:nvSpPr>
          <p:spPr>
            <a:xfrm>
              <a:off x="1623967" y="5755794"/>
              <a:ext cx="192728" cy="20414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Овал 58"/>
            <p:cNvSpPr/>
            <p:nvPr/>
          </p:nvSpPr>
          <p:spPr>
            <a:xfrm>
              <a:off x="1595563" y="3737831"/>
              <a:ext cx="192728" cy="20414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Прямая со стрелкой 5"/>
            <p:cNvCxnSpPr/>
            <p:nvPr/>
          </p:nvCxnSpPr>
          <p:spPr>
            <a:xfrm>
              <a:off x="1704698" y="3865472"/>
              <a:ext cx="15633" cy="1929686"/>
            </a:xfrm>
            <a:prstGeom prst="straightConnector1">
              <a:avLst/>
            </a:prstGeom>
            <a:ln w="38100">
              <a:solidFill>
                <a:schemeClr val="accent2">
                  <a:lumMod val="75000"/>
                </a:schemeClr>
              </a:solidFill>
              <a:prstDash val="sysDot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Облако 11"/>
            <p:cNvSpPr/>
            <p:nvPr/>
          </p:nvSpPr>
          <p:spPr>
            <a:xfrm>
              <a:off x="2071871" y="4129624"/>
              <a:ext cx="2291231" cy="1252173"/>
            </a:xfrm>
            <a:prstGeom prst="cloud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Блок-схема: процесс 62"/>
            <p:cNvSpPr/>
            <p:nvPr/>
          </p:nvSpPr>
          <p:spPr>
            <a:xfrm>
              <a:off x="2348680" y="4388718"/>
              <a:ext cx="1679390" cy="669066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“Bart De </a:t>
              </a:r>
              <a:r>
                <a:rPr lang="en-US" sz="1500" b="1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Smet</a:t>
              </a:r>
              <a:r>
                <a:rPr lang="en-US" sz="1500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” 34</a:t>
              </a:r>
            </a:p>
          </p:txBody>
        </p:sp>
        <p:sp>
          <p:nvSpPr>
            <p:cNvPr id="64" name="Прямоугольник 63"/>
            <p:cNvSpPr/>
            <p:nvPr/>
          </p:nvSpPr>
          <p:spPr>
            <a:xfrm>
              <a:off x="2285999" y="4460893"/>
              <a:ext cx="184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cxnSp>
          <p:nvCxnSpPr>
            <p:cNvPr id="16" name="Скругленная соединительная линия 15"/>
            <p:cNvCxnSpPr>
              <a:stCxn id="13" idx="2"/>
            </p:cNvCxnSpPr>
            <p:nvPr/>
          </p:nvCxnSpPr>
          <p:spPr>
            <a:xfrm rot="16200000" flipH="1">
              <a:off x="1740573" y="4087486"/>
              <a:ext cx="571682" cy="611476"/>
            </a:xfrm>
            <a:prstGeom prst="curvedConnector2">
              <a:avLst/>
            </a:prstGeom>
            <a:ln w="38100">
              <a:solidFill>
                <a:schemeClr val="accent2">
                  <a:lumMod val="75000"/>
                </a:schemeClr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Скругленная соединительная линия 66"/>
            <p:cNvCxnSpPr>
              <a:stCxn id="24" idx="0"/>
              <a:endCxn id="63" idx="1"/>
            </p:cNvCxnSpPr>
            <p:nvPr/>
          </p:nvCxnSpPr>
          <p:spPr>
            <a:xfrm rot="5400000" flipH="1" flipV="1">
              <a:off x="1612380" y="4854732"/>
              <a:ext cx="867780" cy="604819"/>
            </a:xfrm>
            <a:prstGeom prst="curvedConnector2">
              <a:avLst/>
            </a:prstGeom>
            <a:ln w="38100">
              <a:solidFill>
                <a:schemeClr val="accent2">
                  <a:lumMod val="75000"/>
                </a:schemeClr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TextBox 85"/>
            <p:cNvSpPr txBox="1"/>
            <p:nvPr/>
          </p:nvSpPr>
          <p:spPr>
            <a:xfrm>
              <a:off x="135905" y="4562577"/>
              <a:ext cx="14189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Reference</a:t>
              </a:r>
            </a:p>
            <a:p>
              <a:pPr algn="ctr"/>
              <a:r>
                <a:rPr lang="en-US" sz="1600" b="1" dirty="0">
                  <a:solidFill>
                    <a:schemeClr val="accent2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Gets Copied</a:t>
              </a:r>
            </a:p>
          </p:txBody>
        </p:sp>
      </p:grpSp>
      <p:grpSp>
        <p:nvGrpSpPr>
          <p:cNvPr id="89" name="Группа 88"/>
          <p:cNvGrpSpPr/>
          <p:nvPr/>
        </p:nvGrpSpPr>
        <p:grpSpPr>
          <a:xfrm>
            <a:off x="4722487" y="3469611"/>
            <a:ext cx="4219008" cy="2783680"/>
            <a:chOff x="144094" y="3470405"/>
            <a:chExt cx="4219008" cy="2783680"/>
          </a:xfrm>
        </p:grpSpPr>
        <p:grpSp>
          <p:nvGrpSpPr>
            <p:cNvPr id="92" name="Группа 91"/>
            <p:cNvGrpSpPr/>
            <p:nvPr/>
          </p:nvGrpSpPr>
          <p:grpSpPr>
            <a:xfrm>
              <a:off x="144094" y="3470405"/>
              <a:ext cx="2078925" cy="2783680"/>
              <a:chOff x="224765" y="3441974"/>
              <a:chExt cx="2442236" cy="2783680"/>
            </a:xfrm>
          </p:grpSpPr>
          <p:sp>
            <p:nvSpPr>
              <p:cNvPr id="109" name="Блок-схема: процесс 108"/>
              <p:cNvSpPr/>
              <p:nvPr/>
            </p:nvSpPr>
            <p:spPr>
              <a:xfrm>
                <a:off x="228599" y="3441974"/>
                <a:ext cx="2438400" cy="1043611"/>
              </a:xfrm>
              <a:prstGeom prst="flowChartProcess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0" name="Блок-схема: процесс 109"/>
              <p:cNvSpPr/>
              <p:nvPr/>
            </p:nvSpPr>
            <p:spPr>
              <a:xfrm>
                <a:off x="228600" y="5154304"/>
                <a:ext cx="2438401" cy="1071350"/>
              </a:xfrm>
              <a:prstGeom prst="flowChartProcess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1" name="Блок-схема: процесс 110"/>
              <p:cNvSpPr/>
              <p:nvPr/>
            </p:nvSpPr>
            <p:spPr>
              <a:xfrm>
                <a:off x="1600618" y="3545552"/>
                <a:ext cx="952500" cy="533400"/>
              </a:xfrm>
              <a:prstGeom prst="flowChartProcess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5</a:t>
                </a:r>
              </a:p>
            </p:txBody>
          </p:sp>
          <p:sp>
            <p:nvSpPr>
              <p:cNvPr id="112" name="Прямоугольник 111"/>
              <p:cNvSpPr/>
              <p:nvPr/>
            </p:nvSpPr>
            <p:spPr>
              <a:xfrm>
                <a:off x="259306" y="5154304"/>
                <a:ext cx="66324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Foo</a:t>
                </a:r>
                <a:endParaRPr lang="en-US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3" name="Прямоугольник 112"/>
              <p:cNvSpPr/>
              <p:nvPr/>
            </p:nvSpPr>
            <p:spPr>
              <a:xfrm>
                <a:off x="254091" y="3445638"/>
                <a:ext cx="66324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Bar</a:t>
                </a:r>
                <a:endParaRPr lang="en-US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4" name="Прямоугольник 113"/>
              <p:cNvSpPr/>
              <p:nvPr/>
            </p:nvSpPr>
            <p:spPr>
              <a:xfrm>
                <a:off x="224765" y="3804502"/>
                <a:ext cx="100785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Locals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5" name="Прямоугольник 114"/>
              <p:cNvSpPr/>
              <p:nvPr/>
            </p:nvSpPr>
            <p:spPr>
              <a:xfrm>
                <a:off x="228599" y="5644634"/>
                <a:ext cx="100785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Locals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6" name="Прямоугольник 115"/>
              <p:cNvSpPr/>
              <p:nvPr/>
            </p:nvSpPr>
            <p:spPr>
              <a:xfrm>
                <a:off x="1333820" y="5665527"/>
                <a:ext cx="34875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x</a:t>
                </a:r>
                <a:endParaRPr lang="en-US" sz="1600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7" name="Прямоугольник 116"/>
              <p:cNvSpPr/>
              <p:nvPr/>
            </p:nvSpPr>
            <p:spPr>
              <a:xfrm>
                <a:off x="1289807" y="3648100"/>
                <a:ext cx="34875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p</a:t>
                </a:r>
                <a:endParaRPr lang="en-US" sz="1600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8" name="Блок-схема: процесс 117"/>
              <p:cNvSpPr/>
              <p:nvPr/>
            </p:nvSpPr>
            <p:spPr>
              <a:xfrm>
                <a:off x="1627855" y="5562600"/>
                <a:ext cx="952500" cy="533400"/>
              </a:xfrm>
              <a:prstGeom prst="flowChartProcess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5</a:t>
                </a:r>
              </a:p>
            </p:txBody>
          </p:sp>
        </p:grpSp>
        <p:sp>
          <p:nvSpPr>
            <p:cNvPr id="95" name="Овал 94"/>
            <p:cNvSpPr/>
            <p:nvPr/>
          </p:nvSpPr>
          <p:spPr>
            <a:xfrm>
              <a:off x="1623967" y="5755794"/>
              <a:ext cx="192728" cy="20414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Овал 95"/>
            <p:cNvSpPr/>
            <p:nvPr/>
          </p:nvSpPr>
          <p:spPr>
            <a:xfrm>
              <a:off x="1595563" y="3737831"/>
              <a:ext cx="192728" cy="20414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Облако 99"/>
            <p:cNvSpPr/>
            <p:nvPr/>
          </p:nvSpPr>
          <p:spPr>
            <a:xfrm>
              <a:off x="2071871" y="4129624"/>
              <a:ext cx="2291231" cy="1252173"/>
            </a:xfrm>
            <a:prstGeom prst="cloud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6" name="Скругленная соединительная линия 105"/>
            <p:cNvCxnSpPr>
              <a:stCxn id="111" idx="2"/>
            </p:cNvCxnSpPr>
            <p:nvPr/>
          </p:nvCxnSpPr>
          <p:spPr>
            <a:xfrm rot="16200000" flipH="1">
              <a:off x="1740573" y="4087486"/>
              <a:ext cx="571682" cy="611476"/>
            </a:xfrm>
            <a:prstGeom prst="curvedConnector2">
              <a:avLst/>
            </a:prstGeom>
            <a:ln w="38100">
              <a:solidFill>
                <a:schemeClr val="accent2">
                  <a:lumMod val="75000"/>
                </a:schemeClr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Скругленная соединительная линия 106"/>
            <p:cNvCxnSpPr>
              <a:stCxn id="118" idx="0"/>
            </p:cNvCxnSpPr>
            <p:nvPr/>
          </p:nvCxnSpPr>
          <p:spPr>
            <a:xfrm rot="5400000" flipH="1" flipV="1">
              <a:off x="1612380" y="4854732"/>
              <a:ext cx="867780" cy="604819"/>
            </a:xfrm>
            <a:prstGeom prst="curvedConnector2">
              <a:avLst/>
            </a:prstGeom>
            <a:ln w="38100">
              <a:solidFill>
                <a:schemeClr val="accent2">
                  <a:lumMod val="75000"/>
                </a:schemeClr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9" name="Блок-схема: процесс 118"/>
          <p:cNvSpPr/>
          <p:nvPr/>
        </p:nvSpPr>
        <p:spPr>
          <a:xfrm>
            <a:off x="6922854" y="4428482"/>
            <a:ext cx="1679390" cy="669066"/>
          </a:xfrm>
          <a:prstGeom prst="flowChartProcess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“Bart De </a:t>
            </a:r>
            <a:r>
              <a:rPr lang="en-US" sz="1500" b="1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Smet</a:t>
            </a:r>
            <a:r>
              <a:rPr lang="en-US" sz="15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 35</a:t>
            </a:r>
          </a:p>
        </p:txBody>
      </p:sp>
      <p:sp>
        <p:nvSpPr>
          <p:cNvPr id="33" name="Скругленная прямоугольная выноска 32"/>
          <p:cNvSpPr/>
          <p:nvPr/>
        </p:nvSpPr>
        <p:spPr>
          <a:xfrm>
            <a:off x="7042499" y="3201927"/>
            <a:ext cx="1898996" cy="796471"/>
          </a:xfrm>
          <a:prstGeom prst="wedgeRoundRectCallout">
            <a:avLst>
              <a:gd name="adj1" fmla="val -80185"/>
              <a:gd name="adj2" fmla="val 38512"/>
              <a:gd name="adj3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Update is visible </a:t>
            </a:r>
          </a:p>
          <a:p>
            <a:pPr algn="ctr"/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to the caller</a:t>
            </a:r>
          </a:p>
          <a:p>
            <a:pPr algn="ctr"/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(x is the alias of p)</a:t>
            </a:r>
          </a:p>
        </p:txBody>
      </p:sp>
      <p:sp>
        <p:nvSpPr>
          <p:cNvPr id="122" name="Скругленная прямоугольная выноска 121"/>
          <p:cNvSpPr/>
          <p:nvPr/>
        </p:nvSpPr>
        <p:spPr>
          <a:xfrm>
            <a:off x="7042499" y="5511435"/>
            <a:ext cx="1898996" cy="796471"/>
          </a:xfrm>
          <a:prstGeom prst="wedgeRoundRectCallout">
            <a:avLst>
              <a:gd name="adj1" fmla="val -68686"/>
              <a:gd name="adj2" fmla="val -12894"/>
              <a:gd name="adj3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Update happens  “through” this reference</a:t>
            </a:r>
          </a:p>
        </p:txBody>
      </p:sp>
    </p:spTree>
    <p:extLst>
      <p:ext uri="{BB962C8B-B14F-4D97-AF65-F5344CB8AC3E}">
        <p14:creationId xmlns:p14="http://schemas.microsoft.com/office/powerpoint/2010/main" val="419486415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Параметры значения</a:t>
            </a:r>
            <a:endParaRPr lang="en-US" dirty="0"/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1074338" y="695377"/>
            <a:ext cx="2700813" cy="3195850"/>
          </a:xfrm>
          <a:prstGeom prst="flowChartDocumen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Bar()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Person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p =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...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Foo(p);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...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Foo(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Person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x.Age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++;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x = new Person();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/>
          </a:p>
          <a:p>
            <a:pPr algn="ctr"/>
            <a:endParaRPr lang="en-US" sz="1600" dirty="0"/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5344444" y="713060"/>
            <a:ext cx="2684607" cy="3155180"/>
          </a:xfrm>
          <a:prstGeom prst="flowChartDocumen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Bar()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Person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p =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...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Foo(p);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...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Foo(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Person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x.Age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++;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x = new Person();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/>
          </a:p>
          <a:p>
            <a:pPr algn="ctr"/>
            <a:endParaRPr lang="en-US" sz="1600" dirty="0"/>
          </a:p>
        </p:txBody>
      </p:sp>
      <p:sp>
        <p:nvSpPr>
          <p:cNvPr id="46" name="Стрелка вправо 45"/>
          <p:cNvSpPr/>
          <p:nvPr/>
        </p:nvSpPr>
        <p:spPr>
          <a:xfrm>
            <a:off x="883563" y="1418191"/>
            <a:ext cx="431710" cy="381000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Стрелка вправо 101"/>
          <p:cNvSpPr/>
          <p:nvPr/>
        </p:nvSpPr>
        <p:spPr>
          <a:xfrm>
            <a:off x="5181600" y="1782327"/>
            <a:ext cx="43171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Стрелка вправо 49"/>
          <p:cNvSpPr/>
          <p:nvPr/>
        </p:nvSpPr>
        <p:spPr>
          <a:xfrm>
            <a:off x="883563" y="2903124"/>
            <a:ext cx="43171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Группа 9"/>
          <p:cNvGrpSpPr/>
          <p:nvPr/>
        </p:nvGrpSpPr>
        <p:grpSpPr>
          <a:xfrm>
            <a:off x="123113" y="3505200"/>
            <a:ext cx="4372687" cy="2743200"/>
            <a:chOff x="265656" y="3456637"/>
            <a:chExt cx="4455846" cy="2796654"/>
          </a:xfrm>
        </p:grpSpPr>
        <p:grpSp>
          <p:nvGrpSpPr>
            <p:cNvPr id="30" name="Группа 29"/>
            <p:cNvGrpSpPr/>
            <p:nvPr/>
          </p:nvGrpSpPr>
          <p:grpSpPr>
            <a:xfrm>
              <a:off x="265656" y="3456637"/>
              <a:ext cx="4455846" cy="2796654"/>
              <a:chOff x="144094" y="3457431"/>
              <a:chExt cx="4455846" cy="2796654"/>
            </a:xfrm>
          </p:grpSpPr>
          <p:grpSp>
            <p:nvGrpSpPr>
              <p:cNvPr id="60" name="Группа 59"/>
              <p:cNvGrpSpPr/>
              <p:nvPr/>
            </p:nvGrpSpPr>
            <p:grpSpPr>
              <a:xfrm>
                <a:off x="144094" y="3457431"/>
                <a:ext cx="1997720" cy="2796654"/>
                <a:chOff x="224765" y="3429000"/>
                <a:chExt cx="2346839" cy="2796654"/>
              </a:xfrm>
            </p:grpSpPr>
            <p:sp>
              <p:nvSpPr>
                <p:cNvPr id="9" name="Блок-схема: процесс 8"/>
                <p:cNvSpPr/>
                <p:nvPr/>
              </p:nvSpPr>
              <p:spPr>
                <a:xfrm>
                  <a:off x="228601" y="3429000"/>
                  <a:ext cx="2343003" cy="1043611"/>
                </a:xfrm>
                <a:prstGeom prst="flowChartProcess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1" name="Блок-схема: процесс 10"/>
                <p:cNvSpPr/>
                <p:nvPr/>
              </p:nvSpPr>
              <p:spPr>
                <a:xfrm>
                  <a:off x="228601" y="5154304"/>
                  <a:ext cx="2343003" cy="1071350"/>
                </a:xfrm>
                <a:prstGeom prst="flowChartProcess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3" name="Блок-схема: процесс 12"/>
                <p:cNvSpPr/>
                <p:nvPr/>
              </p:nvSpPr>
              <p:spPr>
                <a:xfrm>
                  <a:off x="1479731" y="3545552"/>
                  <a:ext cx="952500" cy="533400"/>
                </a:xfrm>
                <a:prstGeom prst="flowChartProcess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dirty="0">
                      <a:solidFill>
                        <a:schemeClr val="bg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5</a:t>
                  </a:r>
                </a:p>
              </p:txBody>
            </p:sp>
            <p:sp>
              <p:nvSpPr>
                <p:cNvPr id="17" name="Прямоугольник 16"/>
                <p:cNvSpPr/>
                <p:nvPr/>
              </p:nvSpPr>
              <p:spPr>
                <a:xfrm>
                  <a:off x="259306" y="5154304"/>
                  <a:ext cx="663243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Foo</a:t>
                  </a:r>
                  <a:endParaRPr lang="en-US" b="1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8" name="Прямоугольник 17"/>
                <p:cNvSpPr/>
                <p:nvPr/>
              </p:nvSpPr>
              <p:spPr>
                <a:xfrm>
                  <a:off x="254091" y="3445638"/>
                  <a:ext cx="663243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Bar</a:t>
                  </a:r>
                  <a:endParaRPr lang="en-US" b="1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9" name="Прямоугольник 18"/>
                <p:cNvSpPr/>
                <p:nvPr/>
              </p:nvSpPr>
              <p:spPr>
                <a:xfrm>
                  <a:off x="224765" y="3804502"/>
                  <a:ext cx="1027025" cy="34515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Locals</a:t>
                  </a:r>
                  <a:endParaRPr lang="en-US" sz="1600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0" name="Прямоугольник 19"/>
                <p:cNvSpPr/>
                <p:nvPr/>
              </p:nvSpPr>
              <p:spPr>
                <a:xfrm>
                  <a:off x="228599" y="5644634"/>
                  <a:ext cx="1027025" cy="34515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Locals</a:t>
                  </a:r>
                  <a:endParaRPr lang="en-US" sz="1600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1" name="Прямоугольник 20"/>
                <p:cNvSpPr/>
                <p:nvPr/>
              </p:nvSpPr>
              <p:spPr>
                <a:xfrm>
                  <a:off x="1213489" y="5639911"/>
                  <a:ext cx="355390" cy="34515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600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x</a:t>
                  </a:r>
                  <a:endParaRPr lang="en-US" sz="1600" b="1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3" name="Прямоугольник 22"/>
                <p:cNvSpPr/>
                <p:nvPr/>
              </p:nvSpPr>
              <p:spPr>
                <a:xfrm>
                  <a:off x="1172015" y="3620663"/>
                  <a:ext cx="355390" cy="34515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600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p</a:t>
                  </a:r>
                  <a:endParaRPr lang="en-US" sz="1600" b="1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4" name="Блок-схема: процесс 23"/>
                <p:cNvSpPr/>
                <p:nvPr/>
              </p:nvSpPr>
              <p:spPr>
                <a:xfrm>
                  <a:off x="1506967" y="5562600"/>
                  <a:ext cx="952500" cy="533400"/>
                </a:xfrm>
                <a:prstGeom prst="flowChartProcess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dirty="0">
                      <a:solidFill>
                        <a:schemeClr val="bg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5</a:t>
                  </a:r>
                </a:p>
              </p:txBody>
            </p:sp>
          </p:grpSp>
          <p:sp>
            <p:nvSpPr>
              <p:cNvPr id="4" name="Овал 3"/>
              <p:cNvSpPr/>
              <p:nvPr/>
            </p:nvSpPr>
            <p:spPr>
              <a:xfrm>
                <a:off x="1521062" y="5755794"/>
                <a:ext cx="192728" cy="20414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Овал 58"/>
              <p:cNvSpPr/>
              <p:nvPr/>
            </p:nvSpPr>
            <p:spPr>
              <a:xfrm>
                <a:off x="1492658" y="3737831"/>
                <a:ext cx="192728" cy="20414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Облако 11"/>
              <p:cNvSpPr/>
              <p:nvPr/>
            </p:nvSpPr>
            <p:spPr>
              <a:xfrm>
                <a:off x="2141814" y="3649094"/>
                <a:ext cx="2458126" cy="2292276"/>
              </a:xfrm>
              <a:prstGeom prst="cloud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" name="Скругленная соединительная линия 15"/>
              <p:cNvCxnSpPr>
                <a:stCxn id="13" idx="2"/>
              </p:cNvCxnSpPr>
              <p:nvPr/>
            </p:nvCxnSpPr>
            <p:spPr>
              <a:xfrm rot="16200000" flipH="1">
                <a:off x="1928109" y="3797045"/>
                <a:ext cx="285841" cy="906520"/>
              </a:xfrm>
              <a:prstGeom prst="curvedConnector2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Скругленная соединительная линия 66"/>
              <p:cNvCxnSpPr>
                <a:stCxn id="24" idx="0"/>
              </p:cNvCxnSpPr>
              <p:nvPr/>
            </p:nvCxnSpPr>
            <p:spPr>
              <a:xfrm rot="5400000" flipH="1" flipV="1">
                <a:off x="1869532" y="4936273"/>
                <a:ext cx="426183" cy="883334"/>
              </a:xfrm>
              <a:prstGeom prst="curvedConnector2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Блок-схема: процесс 50"/>
            <p:cNvSpPr/>
            <p:nvPr/>
          </p:nvSpPr>
          <p:spPr>
            <a:xfrm>
              <a:off x="2639800" y="4060002"/>
              <a:ext cx="1641952" cy="669066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“Bart De </a:t>
              </a:r>
              <a:r>
                <a:rPr lang="en-US" sz="1400" b="1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Smet</a:t>
              </a:r>
              <a:r>
                <a:rPr lang="en-US" sz="1400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” 35</a:t>
              </a:r>
            </a:p>
          </p:txBody>
        </p:sp>
        <p:sp>
          <p:nvSpPr>
            <p:cNvPr id="52" name="Блок-схема: процесс 51"/>
            <p:cNvSpPr/>
            <p:nvPr/>
          </p:nvSpPr>
          <p:spPr>
            <a:xfrm>
              <a:off x="2643549" y="4829521"/>
              <a:ext cx="1641952" cy="669066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null</a:t>
              </a:r>
            </a:p>
            <a:p>
              <a:pPr algn="ctr"/>
              <a:r>
                <a:rPr lang="en-US" sz="1400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</p:grpSp>
      <p:grpSp>
        <p:nvGrpSpPr>
          <p:cNvPr id="83" name="Группа 82"/>
          <p:cNvGrpSpPr/>
          <p:nvPr/>
        </p:nvGrpSpPr>
        <p:grpSpPr>
          <a:xfrm>
            <a:off x="4618913" y="3521520"/>
            <a:ext cx="4372687" cy="2436462"/>
            <a:chOff x="265656" y="3456637"/>
            <a:chExt cx="4455846" cy="2483939"/>
          </a:xfrm>
        </p:grpSpPr>
        <p:grpSp>
          <p:nvGrpSpPr>
            <p:cNvPr id="84" name="Группа 83"/>
            <p:cNvGrpSpPr/>
            <p:nvPr/>
          </p:nvGrpSpPr>
          <p:grpSpPr>
            <a:xfrm>
              <a:off x="265656" y="3456637"/>
              <a:ext cx="4455846" cy="2483939"/>
              <a:chOff x="144094" y="3457431"/>
              <a:chExt cx="4455846" cy="2483939"/>
            </a:xfrm>
          </p:grpSpPr>
          <p:grpSp>
            <p:nvGrpSpPr>
              <p:cNvPr id="88" name="Группа 87"/>
              <p:cNvGrpSpPr/>
              <p:nvPr/>
            </p:nvGrpSpPr>
            <p:grpSpPr>
              <a:xfrm>
                <a:off x="144094" y="3457431"/>
                <a:ext cx="1997720" cy="1043611"/>
                <a:chOff x="224765" y="3429000"/>
                <a:chExt cx="2346839" cy="1043611"/>
              </a:xfrm>
            </p:grpSpPr>
            <p:sp>
              <p:nvSpPr>
                <p:cNvPr id="98" name="Блок-схема: процесс 97"/>
                <p:cNvSpPr/>
                <p:nvPr/>
              </p:nvSpPr>
              <p:spPr>
                <a:xfrm>
                  <a:off x="228601" y="3429000"/>
                  <a:ext cx="2343003" cy="1043611"/>
                </a:xfrm>
                <a:prstGeom prst="flowChartProcess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19" name="Блок-схема: процесс 118"/>
                <p:cNvSpPr/>
                <p:nvPr/>
              </p:nvSpPr>
              <p:spPr>
                <a:xfrm>
                  <a:off x="1479731" y="3545552"/>
                  <a:ext cx="952500" cy="533400"/>
                </a:xfrm>
                <a:prstGeom prst="flowChartProcess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dirty="0">
                      <a:solidFill>
                        <a:schemeClr val="bg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5</a:t>
                  </a:r>
                </a:p>
              </p:txBody>
            </p:sp>
            <p:sp>
              <p:nvSpPr>
                <p:cNvPr id="121" name="Прямоугольник 120"/>
                <p:cNvSpPr/>
                <p:nvPr/>
              </p:nvSpPr>
              <p:spPr>
                <a:xfrm>
                  <a:off x="254091" y="3445638"/>
                  <a:ext cx="663243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Bar</a:t>
                  </a:r>
                  <a:endParaRPr lang="en-US" b="1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22" name="Прямоугольник 121"/>
                <p:cNvSpPr/>
                <p:nvPr/>
              </p:nvSpPr>
              <p:spPr>
                <a:xfrm>
                  <a:off x="224765" y="3804502"/>
                  <a:ext cx="1027025" cy="34515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Locals</a:t>
                  </a:r>
                  <a:endParaRPr lang="en-US" sz="1600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25" name="Прямоугольник 124"/>
                <p:cNvSpPr/>
                <p:nvPr/>
              </p:nvSpPr>
              <p:spPr>
                <a:xfrm>
                  <a:off x="1172015" y="3620663"/>
                  <a:ext cx="355390" cy="34515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600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p</a:t>
                  </a:r>
                  <a:endParaRPr lang="en-US" sz="1600" b="1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91" name="Овал 90"/>
              <p:cNvSpPr/>
              <p:nvPr/>
            </p:nvSpPr>
            <p:spPr>
              <a:xfrm>
                <a:off x="1492658" y="3737831"/>
                <a:ext cx="192728" cy="20414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Облако 92"/>
              <p:cNvSpPr/>
              <p:nvPr/>
            </p:nvSpPr>
            <p:spPr>
              <a:xfrm>
                <a:off x="2141814" y="3649094"/>
                <a:ext cx="2458126" cy="2292276"/>
              </a:xfrm>
              <a:prstGeom prst="cloud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4" name="Скругленная соединительная линия 93"/>
              <p:cNvCxnSpPr>
                <a:stCxn id="119" idx="2"/>
              </p:cNvCxnSpPr>
              <p:nvPr/>
            </p:nvCxnSpPr>
            <p:spPr>
              <a:xfrm rot="16200000" flipH="1">
                <a:off x="1928109" y="3797045"/>
                <a:ext cx="285841" cy="906520"/>
              </a:xfrm>
              <a:prstGeom prst="curvedConnector2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5" name="Блок-схема: процесс 84"/>
            <p:cNvSpPr/>
            <p:nvPr/>
          </p:nvSpPr>
          <p:spPr>
            <a:xfrm>
              <a:off x="2639800" y="4060002"/>
              <a:ext cx="1641952" cy="669066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“Bart De </a:t>
              </a:r>
              <a:r>
                <a:rPr lang="en-US" sz="1400" b="1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Smet</a:t>
              </a:r>
              <a:r>
                <a:rPr lang="en-US" sz="1400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” 35</a:t>
              </a:r>
            </a:p>
          </p:txBody>
        </p:sp>
        <p:sp>
          <p:nvSpPr>
            <p:cNvPr id="87" name="Блок-схема: процесс 86"/>
            <p:cNvSpPr/>
            <p:nvPr/>
          </p:nvSpPr>
          <p:spPr>
            <a:xfrm>
              <a:off x="2643549" y="4829521"/>
              <a:ext cx="1641952" cy="669066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null</a:t>
              </a:r>
            </a:p>
            <a:p>
              <a:pPr algn="ctr"/>
              <a:r>
                <a:rPr lang="en-US" sz="1400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444765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Выходные параметры и параметры-ссылки (</a:t>
            </a:r>
            <a:r>
              <a:rPr lang="en-US" dirty="0"/>
              <a:t>out &amp; ref parameters</a:t>
            </a:r>
            <a:r>
              <a:rPr lang="ru-RU" dirty="0"/>
              <a:t>)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8600" y="762000"/>
            <a:ext cx="8686800" cy="876877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Для определения выходного параметра, следует добавить ключевое слово </a:t>
            </a:r>
            <a:r>
              <a:rPr lang="ru-RU" b="1" dirty="0">
                <a:solidFill>
                  <a:schemeClr val="bg1"/>
                </a:solidFill>
                <a:latin typeface="Calibri" panose="020F0502020204030204" pitchFamily="34" charset="0"/>
              </a:rPr>
              <a:t>out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к параметру метода, для определения параметра-ссылки - слово </a:t>
            </a: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</a:rPr>
              <a:t>ref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7" name="Flowchart: Document 6"/>
          <p:cNvSpPr/>
          <p:nvPr/>
        </p:nvSpPr>
        <p:spPr>
          <a:xfrm>
            <a:off x="228600" y="1752599"/>
            <a:ext cx="8686800" cy="2133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void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(int first, double second, </a:t>
            </a:r>
            <a:r>
              <a:rPr lang="ru-RU" b="1" dirty="0">
                <a:latin typeface="Consolas" pitchFamily="49" charset="0"/>
                <a:cs typeface="Consolas" pitchFamily="49" charset="0"/>
              </a:rPr>
              <a:t>out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outD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ata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, </a:t>
            </a:r>
            <a:r>
              <a:rPr lang="en-US" b="1" dirty="0">
                <a:latin typeface="Consolas" pitchFamily="49" charset="0"/>
                <a:cs typeface="Consolas" pitchFamily="49" charset="0"/>
              </a:rPr>
              <a:t>ref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refData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outD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ata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= 99;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refData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= 100;</a:t>
            </a: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Flowchart: Document 7"/>
          <p:cNvSpPr/>
          <p:nvPr/>
        </p:nvSpPr>
        <p:spPr>
          <a:xfrm>
            <a:off x="3347703" y="3657600"/>
            <a:ext cx="5562600" cy="1371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int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value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value</a:t>
            </a:r>
            <a:r>
              <a:rPr lang="en-US" sz="1600" b="1" dirty="0">
                <a:latin typeface="Consolas" pitchFamily="49" charset="0"/>
                <a:cs typeface="Consolas" pitchFamily="49" charset="0"/>
              </a:rPr>
              <a:t>1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= 1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  <a:endParaRPr lang="ru-RU" sz="1600" i="1" dirty="0"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(10, 101.1F,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out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value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, ref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value</a:t>
            </a:r>
            <a:r>
              <a:rPr lang="en-US" sz="1600" b="1" dirty="0">
                <a:latin typeface="Consolas" pitchFamily="49" charset="0"/>
                <a:cs typeface="Consolas" pitchFamily="49" charset="0"/>
              </a:rPr>
              <a:t>1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);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8600" y="5233898"/>
            <a:ext cx="4953000" cy="1143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value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value1 = 12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(10, 101.1F,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value</a:t>
            </a:r>
            <a:r>
              <a:rPr lang="en-US" sz="1600" b="1" dirty="0">
                <a:latin typeface="Consolas" pitchFamily="49" charset="0"/>
                <a:cs typeface="Consolas" pitchFamily="49" charset="0"/>
              </a:rPr>
              <a:t>, value1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);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5869401" y="2492465"/>
            <a:ext cx="29718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Присваивать начальное значения не обязательно</a:t>
            </a:r>
          </a:p>
        </p:txBody>
      </p:sp>
      <p:pic>
        <p:nvPicPr>
          <p:cNvPr id="11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9272445">
            <a:off x="4517686" y="3371603"/>
            <a:ext cx="2022727" cy="300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Rounded Rectangle 11"/>
          <p:cNvSpPr/>
          <p:nvPr/>
        </p:nvSpPr>
        <p:spPr>
          <a:xfrm>
            <a:off x="2705100" y="2270612"/>
            <a:ext cx="29718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Обязательно присвоить соответствующее значение</a:t>
            </a:r>
          </a:p>
        </p:txBody>
      </p:sp>
      <p:pic>
        <p:nvPicPr>
          <p:cNvPr id="13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0102373" flipV="1">
            <a:off x="2079902" y="2527783"/>
            <a:ext cx="919260" cy="316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5" name="Rounded Rectangle 14"/>
          <p:cNvSpPr/>
          <p:nvPr/>
        </p:nvSpPr>
        <p:spPr>
          <a:xfrm>
            <a:off x="7010400" y="5086660"/>
            <a:ext cx="1905000" cy="1066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value = 99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  <a:cs typeface="Consolas" pitchFamily="49" charset="0"/>
            </a:endParaRPr>
          </a:p>
          <a:p>
            <a:pPr algn="just"/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value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1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 =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 100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pic>
        <p:nvPicPr>
          <p:cNvPr id="14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2010029">
            <a:off x="5541314" y="4938453"/>
            <a:ext cx="1485878" cy="278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6" name="Explosion 1 15"/>
          <p:cNvSpPr/>
          <p:nvPr/>
        </p:nvSpPr>
        <p:spPr>
          <a:xfrm>
            <a:off x="4652599" y="5011657"/>
            <a:ext cx="1600200" cy="12954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  <p:pic>
        <p:nvPicPr>
          <p:cNvPr id="17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8716376" flipV="1">
            <a:off x="6537514" y="1391363"/>
            <a:ext cx="1485878" cy="2522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8" name="Rounded Rectangle 17"/>
          <p:cNvSpPr/>
          <p:nvPr/>
        </p:nvSpPr>
        <p:spPr>
          <a:xfrm>
            <a:off x="228600" y="4648200"/>
            <a:ext cx="2438400" cy="74070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Присвоить начальное  значение обязательно</a:t>
            </a:r>
          </a:p>
        </p:txBody>
      </p:sp>
      <p:pic>
        <p:nvPicPr>
          <p:cNvPr id="19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20331787">
            <a:off x="1586384" y="4697978"/>
            <a:ext cx="2022727" cy="300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0" name="Rounded Rectangle 19"/>
          <p:cNvSpPr/>
          <p:nvPr/>
        </p:nvSpPr>
        <p:spPr>
          <a:xfrm>
            <a:off x="250799" y="3771900"/>
            <a:ext cx="2200701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Можно изменить значение</a:t>
            </a:r>
          </a:p>
        </p:txBody>
      </p:sp>
      <p:pic>
        <p:nvPicPr>
          <p:cNvPr id="21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3661326" flipV="1">
            <a:off x="1109942" y="3412311"/>
            <a:ext cx="919260" cy="316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0813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6043324"/>
              </p:ext>
            </p:extLst>
          </p:nvPr>
        </p:nvGraphicFramePr>
        <p:xfrm>
          <a:off x="228600" y="990600"/>
          <a:ext cx="8592728" cy="3200400"/>
        </p:xfrm>
        <a:graphic>
          <a:graphicData uri="http://schemas.openxmlformats.org/drawingml/2006/table">
            <a:tbl>
              <a:tblPr bandRow="1">
                <a:tableStyleId>{1FECB4D8-DB02-4DC6-A0A2-4F2EBAE1DC90}</a:tableStyleId>
              </a:tblPr>
              <a:tblGrid>
                <a:gridCol w="38100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78272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solidFill>
                            <a:schemeClr val="bg1"/>
                          </a:solidFill>
                        </a:rPr>
                        <a:t>Статический</a:t>
                      </a:r>
                      <a:r>
                        <a:rPr lang="ru-RU" sz="1800" baseline="0" dirty="0">
                          <a:solidFill>
                            <a:schemeClr val="bg1"/>
                          </a:solidFill>
                        </a:rPr>
                        <a:t> модификатор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marL="68287" marR="68287" marT="45847" marB="4584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static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onsolas"/>
                      </a:endParaRPr>
                    </a:p>
                  </a:txBody>
                  <a:tcPr marL="68287" marR="68287" marT="45847" marB="4584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algn="l"/>
                      <a:r>
                        <a:rPr lang="ru-RU" sz="1800" baseline="0" dirty="0"/>
                        <a:t>Модификатор доступа</a:t>
                      </a:r>
                      <a:endParaRPr lang="en-US" sz="1800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alibri" panose="020F0502020204030204" pitchFamily="34" charset="0"/>
                      </a:endParaRPr>
                    </a:p>
                  </a:txBody>
                  <a:tcPr marL="68287" marR="68287" marT="45847" marB="4584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public internal</a:t>
                      </a:r>
                      <a:r>
                        <a:rPr lang="en-US" sz="1800" baseline="0" dirty="0"/>
                        <a:t> private protected</a:t>
                      </a:r>
                      <a:endParaRPr lang="en-US" sz="1800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alibri" panose="020F0502020204030204" pitchFamily="34" charset="0"/>
                        <a:cs typeface="Consolas"/>
                      </a:endParaRPr>
                    </a:p>
                  </a:txBody>
                  <a:tcPr marL="68287" marR="68287" marT="45847" marB="45847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algn="l"/>
                      <a:r>
                        <a:rPr lang="ru-RU" sz="1800" baseline="0" dirty="0">
                          <a:solidFill>
                            <a:schemeClr val="bg1"/>
                          </a:solidFill>
                        </a:rPr>
                        <a:t>Модификатор наследования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marL="68287" marR="68287" marT="45847" marB="4584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new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virtual abstract override sealed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onsolas"/>
                      </a:endParaRPr>
                    </a:p>
                  </a:txBody>
                  <a:tcPr marL="68287" marR="68287" marT="45847" marB="4584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l"/>
                      <a:r>
                        <a:rPr lang="ru-RU" sz="1800" baseline="0" dirty="0"/>
                        <a:t>Модификатор небезопасного кода</a:t>
                      </a:r>
                      <a:endParaRPr lang="en-US" sz="1800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alibri" panose="020F0502020204030204" pitchFamily="34" charset="0"/>
                      </a:endParaRPr>
                    </a:p>
                  </a:txBody>
                  <a:tcPr marL="68287" marR="68287" marT="45847" marB="4584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/>
                        <a:t>unsafe </a:t>
                      </a:r>
                      <a:r>
                        <a:rPr lang="en-US" sz="1800" dirty="0"/>
                        <a:t>extern</a:t>
                      </a:r>
                      <a:endParaRPr lang="en-US" sz="1800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alibri" panose="020F0502020204030204" pitchFamily="34" charset="0"/>
                        <a:cs typeface="Consolas"/>
                      </a:endParaRPr>
                    </a:p>
                  </a:txBody>
                  <a:tcPr marL="68287" marR="68287" marT="45847" marB="45847"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l"/>
                      <a:r>
                        <a:rPr lang="ru-RU" sz="1800" baseline="0" dirty="0">
                          <a:solidFill>
                            <a:schemeClr val="bg1"/>
                          </a:solidFill>
                        </a:rPr>
                        <a:t>Модификатор частичного метода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marL="68287" marR="68287" marT="45847" marB="4584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partial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onsolas"/>
                      </a:endParaRPr>
                    </a:p>
                  </a:txBody>
                  <a:tcPr marL="68287" marR="68287" marT="45847" marB="4584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метода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988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Выходные параметры и параметры-ссылки</a:t>
            </a:r>
            <a:endParaRPr lang="en-US" dirty="0"/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228600" y="685800"/>
            <a:ext cx="2362200" cy="2895600"/>
          </a:xfrm>
          <a:prstGeom prst="flowChartDocumen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Bar()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a 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Foo(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ref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a);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bool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 = a ==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Foo(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ref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x++;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/>
          </a:p>
          <a:p>
            <a:pPr algn="ctr"/>
            <a:endParaRPr lang="en-US" sz="1600" dirty="0"/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3390900" y="685800"/>
            <a:ext cx="2362200" cy="2895600"/>
          </a:xfrm>
          <a:prstGeom prst="flowChartDocumen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Bar()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a 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Foo(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ref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a);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bool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 = a ==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Foo(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ref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x++;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/>
          </a:p>
          <a:p>
            <a:pPr algn="ctr"/>
            <a:endParaRPr lang="en-US" sz="1600" dirty="0"/>
          </a:p>
        </p:txBody>
      </p:sp>
      <p:sp>
        <p:nvSpPr>
          <p:cNvPr id="8" name="Блок-схема: документ 7"/>
          <p:cNvSpPr/>
          <p:nvPr/>
        </p:nvSpPr>
        <p:spPr>
          <a:xfrm>
            <a:off x="6553200" y="685800"/>
            <a:ext cx="2362200" cy="2895600"/>
          </a:xfrm>
          <a:prstGeom prst="flowChartDocumen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Bar()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a 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Foo(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ref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a);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bool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 = a ==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Foo(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ref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x++;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/>
          </a:p>
          <a:p>
            <a:pPr algn="ctr"/>
            <a:endParaRPr lang="en-US" sz="1600" dirty="0"/>
          </a:p>
        </p:txBody>
      </p:sp>
      <p:sp>
        <p:nvSpPr>
          <p:cNvPr id="46" name="Стрелка вправо 45"/>
          <p:cNvSpPr/>
          <p:nvPr/>
        </p:nvSpPr>
        <p:spPr>
          <a:xfrm>
            <a:off x="118281" y="1424451"/>
            <a:ext cx="43171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7" name="Группа 86"/>
          <p:cNvGrpSpPr/>
          <p:nvPr/>
        </p:nvGrpSpPr>
        <p:grpSpPr>
          <a:xfrm>
            <a:off x="6538766" y="3422175"/>
            <a:ext cx="2376634" cy="1600200"/>
            <a:chOff x="228600" y="3429000"/>
            <a:chExt cx="2438400" cy="1600200"/>
          </a:xfrm>
        </p:grpSpPr>
        <p:sp>
          <p:nvSpPr>
            <p:cNvPr id="88" name="Блок-схема: процесс 87"/>
            <p:cNvSpPr/>
            <p:nvPr/>
          </p:nvSpPr>
          <p:spPr>
            <a:xfrm>
              <a:off x="228600" y="3429000"/>
              <a:ext cx="2438400" cy="1600200"/>
            </a:xfrm>
            <a:prstGeom prst="flowChartProcess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Блок-схема: процесс 89"/>
            <p:cNvSpPr/>
            <p:nvPr/>
          </p:nvSpPr>
          <p:spPr>
            <a:xfrm>
              <a:off x="1600200" y="3678139"/>
              <a:ext cx="952500" cy="533400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6</a:t>
              </a:r>
            </a:p>
          </p:txBody>
        </p:sp>
        <p:sp>
          <p:nvSpPr>
            <p:cNvPr id="91" name="Блок-схема: процесс 90"/>
            <p:cNvSpPr/>
            <p:nvPr/>
          </p:nvSpPr>
          <p:spPr>
            <a:xfrm>
              <a:off x="1600200" y="4343400"/>
              <a:ext cx="952500" cy="533400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false</a:t>
              </a:r>
            </a:p>
          </p:txBody>
        </p:sp>
        <p:sp>
          <p:nvSpPr>
            <p:cNvPr id="93" name="Прямоугольник 92"/>
            <p:cNvSpPr/>
            <p:nvPr/>
          </p:nvSpPr>
          <p:spPr>
            <a:xfrm>
              <a:off x="254090" y="3445638"/>
              <a:ext cx="57925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Bar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94" name="Прямоугольник 93"/>
            <p:cNvSpPr/>
            <p:nvPr/>
          </p:nvSpPr>
          <p:spPr>
            <a:xfrm>
              <a:off x="254090" y="4034050"/>
              <a:ext cx="96903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Locals</a:t>
              </a:r>
              <a:endParaRPr lang="en-US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97" name="Прямоугольник 96"/>
            <p:cNvSpPr/>
            <p:nvPr/>
          </p:nvSpPr>
          <p:spPr>
            <a:xfrm>
              <a:off x="1292148" y="4413093"/>
              <a:ext cx="3193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b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98" name="Прямоугольник 97"/>
            <p:cNvSpPr/>
            <p:nvPr/>
          </p:nvSpPr>
          <p:spPr>
            <a:xfrm>
              <a:off x="1292148" y="3770079"/>
              <a:ext cx="3193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a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  <p:sp>
        <p:nvSpPr>
          <p:cNvPr id="101" name="Стрелка вправо 100"/>
          <p:cNvSpPr/>
          <p:nvPr/>
        </p:nvSpPr>
        <p:spPr>
          <a:xfrm>
            <a:off x="3253795" y="1424451"/>
            <a:ext cx="431710" cy="381000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Стрелка вправо 101"/>
          <p:cNvSpPr/>
          <p:nvPr/>
        </p:nvSpPr>
        <p:spPr>
          <a:xfrm>
            <a:off x="3253795" y="2890954"/>
            <a:ext cx="43171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" name="Стрелка вправо 102"/>
          <p:cNvSpPr/>
          <p:nvPr/>
        </p:nvSpPr>
        <p:spPr>
          <a:xfrm>
            <a:off x="6407038" y="1672988"/>
            <a:ext cx="43171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Овал 46"/>
          <p:cNvSpPr/>
          <p:nvPr/>
        </p:nvSpPr>
        <p:spPr>
          <a:xfrm>
            <a:off x="1896506" y="5747795"/>
            <a:ext cx="189131" cy="200246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Группа 28"/>
          <p:cNvGrpSpPr/>
          <p:nvPr/>
        </p:nvGrpSpPr>
        <p:grpSpPr>
          <a:xfrm>
            <a:off x="228600" y="3429000"/>
            <a:ext cx="2961105" cy="2796654"/>
            <a:chOff x="228600" y="3429000"/>
            <a:chExt cx="2961105" cy="2796654"/>
          </a:xfrm>
        </p:grpSpPr>
        <p:grpSp>
          <p:nvGrpSpPr>
            <p:cNvPr id="28" name="Группа 27"/>
            <p:cNvGrpSpPr/>
            <p:nvPr/>
          </p:nvGrpSpPr>
          <p:grpSpPr>
            <a:xfrm>
              <a:off x="228600" y="3429000"/>
              <a:ext cx="2961105" cy="2796654"/>
              <a:chOff x="228600" y="3429000"/>
              <a:chExt cx="2961105" cy="2796654"/>
            </a:xfrm>
          </p:grpSpPr>
          <p:grpSp>
            <p:nvGrpSpPr>
              <p:cNvPr id="60" name="Группа 59"/>
              <p:cNvGrpSpPr/>
              <p:nvPr/>
            </p:nvGrpSpPr>
            <p:grpSpPr>
              <a:xfrm>
                <a:off x="228600" y="3429000"/>
                <a:ext cx="2332453" cy="2796654"/>
                <a:chOff x="228600" y="3429000"/>
                <a:chExt cx="2438400" cy="2796654"/>
              </a:xfrm>
            </p:grpSpPr>
            <p:sp>
              <p:nvSpPr>
                <p:cNvPr id="9" name="Блок-схема: процесс 8"/>
                <p:cNvSpPr/>
                <p:nvPr/>
              </p:nvSpPr>
              <p:spPr>
                <a:xfrm>
                  <a:off x="228600" y="3429000"/>
                  <a:ext cx="2438400" cy="1600200"/>
                </a:xfrm>
                <a:prstGeom prst="flowChartProcess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Блок-схема: процесс 10"/>
                <p:cNvSpPr/>
                <p:nvPr/>
              </p:nvSpPr>
              <p:spPr>
                <a:xfrm>
                  <a:off x="228600" y="5105400"/>
                  <a:ext cx="2438400" cy="1120254"/>
                </a:xfrm>
                <a:prstGeom prst="flowChartProcess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3" name="Блок-схема: процесс 12"/>
                <p:cNvSpPr/>
                <p:nvPr/>
              </p:nvSpPr>
              <p:spPr>
                <a:xfrm>
                  <a:off x="1600200" y="3678139"/>
                  <a:ext cx="952500" cy="533400"/>
                </a:xfrm>
                <a:prstGeom prst="flowChartProcess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dirty="0">
                      <a:solidFill>
                        <a:schemeClr val="bg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5</a:t>
                  </a:r>
                </a:p>
              </p:txBody>
            </p:sp>
            <p:sp>
              <p:nvSpPr>
                <p:cNvPr id="15" name="Блок-схема: процесс 14"/>
                <p:cNvSpPr/>
                <p:nvPr/>
              </p:nvSpPr>
              <p:spPr>
                <a:xfrm>
                  <a:off x="1600200" y="4343400"/>
                  <a:ext cx="952500" cy="533400"/>
                </a:xfrm>
                <a:prstGeom prst="flowChartProcess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dirty="0">
                      <a:solidFill>
                        <a:schemeClr val="bg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false</a:t>
                  </a:r>
                </a:p>
              </p:txBody>
            </p:sp>
            <p:sp>
              <p:nvSpPr>
                <p:cNvPr id="17" name="Прямоугольник 16"/>
                <p:cNvSpPr/>
                <p:nvPr/>
              </p:nvSpPr>
              <p:spPr>
                <a:xfrm>
                  <a:off x="259307" y="5154304"/>
                  <a:ext cx="590223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Foo</a:t>
                  </a:r>
                  <a:endParaRPr lang="en-US" b="1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8" name="Прямоугольник 17"/>
                <p:cNvSpPr/>
                <p:nvPr/>
              </p:nvSpPr>
              <p:spPr>
                <a:xfrm>
                  <a:off x="254090" y="3445638"/>
                  <a:ext cx="590223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Bar</a:t>
                  </a:r>
                  <a:endParaRPr lang="en-US" b="1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9" name="Прямоугольник 18"/>
                <p:cNvSpPr/>
                <p:nvPr/>
              </p:nvSpPr>
              <p:spPr>
                <a:xfrm>
                  <a:off x="254090" y="4034050"/>
                  <a:ext cx="987391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Locals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0" name="Прямоугольник 19"/>
                <p:cNvSpPr/>
                <p:nvPr/>
              </p:nvSpPr>
              <p:spPr>
                <a:xfrm>
                  <a:off x="228600" y="5644634"/>
                  <a:ext cx="987391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Locals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1" name="Прямоугольник 20"/>
                <p:cNvSpPr/>
                <p:nvPr/>
              </p:nvSpPr>
              <p:spPr>
                <a:xfrm>
                  <a:off x="1333820" y="5665527"/>
                  <a:ext cx="32544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x</a:t>
                  </a:r>
                  <a:endParaRPr lang="en-US" b="1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2" name="Прямоугольник 21"/>
                <p:cNvSpPr/>
                <p:nvPr/>
              </p:nvSpPr>
              <p:spPr>
                <a:xfrm>
                  <a:off x="1292147" y="4413093"/>
                  <a:ext cx="32544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b</a:t>
                  </a:r>
                  <a:endParaRPr lang="en-US" b="1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3" name="Прямоугольник 22"/>
                <p:cNvSpPr/>
                <p:nvPr/>
              </p:nvSpPr>
              <p:spPr>
                <a:xfrm>
                  <a:off x="1292147" y="3770079"/>
                  <a:ext cx="32544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a</a:t>
                  </a:r>
                  <a:endParaRPr lang="en-US" b="1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4" name="Блок-схема: процесс 23"/>
                <p:cNvSpPr/>
                <p:nvPr/>
              </p:nvSpPr>
              <p:spPr>
                <a:xfrm>
                  <a:off x="1627855" y="5562600"/>
                  <a:ext cx="952500" cy="533400"/>
                </a:xfrm>
                <a:prstGeom prst="flowChartProcess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 dirty="0">
                    <a:solidFill>
                      <a:schemeClr val="bg1"/>
                    </a:solidFill>
                    <a:latin typeface="Consolas" panose="020B0609020204030204" pitchFamily="49" charset="0"/>
                    <a:cs typeface="Consolas" panose="020B0609020204030204" pitchFamily="49" charset="0"/>
                  </a:endParaRPr>
                </a:p>
              </p:txBody>
            </p:sp>
          </p:grpSp>
          <p:sp>
            <p:nvSpPr>
              <p:cNvPr id="104" name="TextBox 103"/>
              <p:cNvSpPr txBox="1"/>
              <p:nvPr/>
            </p:nvSpPr>
            <p:spPr>
              <a:xfrm rot="5400000">
                <a:off x="1974308" y="4672798"/>
                <a:ext cx="209223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Reference is Made</a:t>
                </a:r>
              </a:p>
            </p:txBody>
          </p:sp>
        </p:grpSp>
        <p:cxnSp>
          <p:nvCxnSpPr>
            <p:cNvPr id="14" name="Соединительная линия уступом 13"/>
            <p:cNvCxnSpPr>
              <a:stCxn id="47" idx="6"/>
              <a:endCxn id="13" idx="3"/>
            </p:cNvCxnSpPr>
            <p:nvPr/>
          </p:nvCxnSpPr>
          <p:spPr>
            <a:xfrm flipV="1">
              <a:off x="2085637" y="3944839"/>
              <a:ext cx="366082" cy="1903079"/>
            </a:xfrm>
            <a:prstGeom prst="bentConnector3">
              <a:avLst>
                <a:gd name="adj1" fmla="val 195998"/>
              </a:avLst>
            </a:prstGeom>
            <a:ln w="38100">
              <a:solidFill>
                <a:schemeClr val="accent3">
                  <a:lumMod val="60000"/>
                  <a:lumOff val="40000"/>
                </a:schemeClr>
              </a:solidFill>
              <a:prstDash val="sysDot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1" name="Группа 130"/>
          <p:cNvGrpSpPr/>
          <p:nvPr/>
        </p:nvGrpSpPr>
        <p:grpSpPr>
          <a:xfrm>
            <a:off x="3383683" y="3429000"/>
            <a:ext cx="2332453" cy="2796654"/>
            <a:chOff x="228600" y="3429000"/>
            <a:chExt cx="2332453" cy="2796654"/>
          </a:xfrm>
        </p:grpSpPr>
        <p:grpSp>
          <p:nvGrpSpPr>
            <p:cNvPr id="134" name="Группа 133"/>
            <p:cNvGrpSpPr/>
            <p:nvPr/>
          </p:nvGrpSpPr>
          <p:grpSpPr>
            <a:xfrm>
              <a:off x="228600" y="3429000"/>
              <a:ext cx="2332453" cy="2796654"/>
              <a:chOff x="228600" y="3429000"/>
              <a:chExt cx="2438400" cy="2796654"/>
            </a:xfrm>
          </p:grpSpPr>
          <p:sp>
            <p:nvSpPr>
              <p:cNvPr id="136" name="Блок-схема: процесс 135"/>
              <p:cNvSpPr/>
              <p:nvPr/>
            </p:nvSpPr>
            <p:spPr>
              <a:xfrm>
                <a:off x="228600" y="3429000"/>
                <a:ext cx="2438400" cy="1600200"/>
              </a:xfrm>
              <a:prstGeom prst="flowChartProcess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Блок-схема: процесс 136"/>
              <p:cNvSpPr/>
              <p:nvPr/>
            </p:nvSpPr>
            <p:spPr>
              <a:xfrm>
                <a:off x="228600" y="5105400"/>
                <a:ext cx="2438400" cy="1120254"/>
              </a:xfrm>
              <a:prstGeom prst="flowChartProcess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38" name="Блок-схема: процесс 137"/>
              <p:cNvSpPr/>
              <p:nvPr/>
            </p:nvSpPr>
            <p:spPr>
              <a:xfrm>
                <a:off x="1600200" y="3678139"/>
                <a:ext cx="952500" cy="533400"/>
              </a:xfrm>
              <a:prstGeom prst="flowChartProcess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6</a:t>
                </a:r>
              </a:p>
            </p:txBody>
          </p:sp>
          <p:sp>
            <p:nvSpPr>
              <p:cNvPr id="139" name="Блок-схема: процесс 138"/>
              <p:cNvSpPr/>
              <p:nvPr/>
            </p:nvSpPr>
            <p:spPr>
              <a:xfrm>
                <a:off x="1600200" y="4343400"/>
                <a:ext cx="952500" cy="533400"/>
              </a:xfrm>
              <a:prstGeom prst="flowChartProcess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false</a:t>
                </a:r>
              </a:p>
            </p:txBody>
          </p:sp>
          <p:sp>
            <p:nvSpPr>
              <p:cNvPr id="140" name="Прямоугольник 139"/>
              <p:cNvSpPr/>
              <p:nvPr/>
            </p:nvSpPr>
            <p:spPr>
              <a:xfrm>
                <a:off x="259307" y="5154304"/>
                <a:ext cx="59022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Foo</a:t>
                </a:r>
                <a:endParaRPr lang="en-US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41" name="Прямоугольник 140"/>
              <p:cNvSpPr/>
              <p:nvPr/>
            </p:nvSpPr>
            <p:spPr>
              <a:xfrm>
                <a:off x="254090" y="3445638"/>
                <a:ext cx="59022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Bar</a:t>
                </a:r>
                <a:endParaRPr lang="en-US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42" name="Прямоугольник 141"/>
              <p:cNvSpPr/>
              <p:nvPr/>
            </p:nvSpPr>
            <p:spPr>
              <a:xfrm>
                <a:off x="254090" y="4034050"/>
                <a:ext cx="98739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Locals</a:t>
                </a:r>
                <a:endParaRPr lang="en-US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43" name="Прямоугольник 142"/>
              <p:cNvSpPr/>
              <p:nvPr/>
            </p:nvSpPr>
            <p:spPr>
              <a:xfrm>
                <a:off x="228600" y="5644634"/>
                <a:ext cx="98739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Locals</a:t>
                </a:r>
                <a:endParaRPr lang="en-US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44" name="Прямоугольник 143"/>
              <p:cNvSpPr/>
              <p:nvPr/>
            </p:nvSpPr>
            <p:spPr>
              <a:xfrm>
                <a:off x="1333820" y="5665527"/>
                <a:ext cx="32544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x</a:t>
                </a:r>
                <a:endParaRPr lang="en-US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45" name="Прямоугольник 144"/>
              <p:cNvSpPr/>
              <p:nvPr/>
            </p:nvSpPr>
            <p:spPr>
              <a:xfrm>
                <a:off x="1292147" y="4413093"/>
                <a:ext cx="32544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b</a:t>
                </a:r>
                <a:endParaRPr lang="en-US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46" name="Прямоугольник 145"/>
              <p:cNvSpPr/>
              <p:nvPr/>
            </p:nvSpPr>
            <p:spPr>
              <a:xfrm>
                <a:off x="1292147" y="3770079"/>
                <a:ext cx="32544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a</a:t>
                </a:r>
                <a:endParaRPr lang="en-US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47" name="Блок-схема: процесс 146"/>
              <p:cNvSpPr/>
              <p:nvPr/>
            </p:nvSpPr>
            <p:spPr>
              <a:xfrm>
                <a:off x="1627855" y="5562600"/>
                <a:ext cx="952500" cy="533400"/>
              </a:xfrm>
              <a:prstGeom prst="flowChartProcess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</p:grpSp>
        <p:cxnSp>
          <p:nvCxnSpPr>
            <p:cNvPr id="133" name="Соединительная линия уступом 132"/>
            <p:cNvCxnSpPr>
              <a:endCxn id="138" idx="3"/>
            </p:cNvCxnSpPr>
            <p:nvPr/>
          </p:nvCxnSpPr>
          <p:spPr>
            <a:xfrm flipV="1">
              <a:off x="2085637" y="3944839"/>
              <a:ext cx="366082" cy="1903079"/>
            </a:xfrm>
            <a:prstGeom prst="bentConnector3">
              <a:avLst>
                <a:gd name="adj1" fmla="val 195998"/>
              </a:avLst>
            </a:prstGeom>
            <a:ln w="38100">
              <a:solidFill>
                <a:schemeClr val="accent3">
                  <a:lumMod val="60000"/>
                  <a:lumOff val="40000"/>
                </a:schemeClr>
              </a:solidFill>
              <a:prstDash val="sysDot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8" name="Овал 147"/>
          <p:cNvSpPr/>
          <p:nvPr/>
        </p:nvSpPr>
        <p:spPr>
          <a:xfrm>
            <a:off x="1959580" y="5753805"/>
            <a:ext cx="134464" cy="15901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Овал 148"/>
          <p:cNvSpPr/>
          <p:nvPr/>
        </p:nvSpPr>
        <p:spPr>
          <a:xfrm>
            <a:off x="5126951" y="5771110"/>
            <a:ext cx="134464" cy="15901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342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Выходные параметры и параметры-ссылки</a:t>
            </a:r>
            <a:endParaRPr lang="en-US" dirty="0"/>
          </a:p>
        </p:txBody>
      </p:sp>
      <p:sp>
        <p:nvSpPr>
          <p:cNvPr id="7" name="Flowchart: Document 6"/>
          <p:cNvSpPr/>
          <p:nvPr/>
        </p:nvSpPr>
        <p:spPr>
          <a:xfrm>
            <a:off x="228600" y="914400"/>
            <a:ext cx="8686800" cy="5181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latin typeface="Consolas"/>
              <a:cs typeface="Consolas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ChangeIt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a)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a 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42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Main()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 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24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ChangeIt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>
              <a:latin typeface="Consolas"/>
              <a:cs typeface="Consolas"/>
            </a:endParaRPr>
          </a:p>
        </p:txBody>
      </p:sp>
      <p:sp>
        <p:nvSpPr>
          <p:cNvPr id="4" name="Flowchart: Document 6"/>
          <p:cNvSpPr/>
          <p:nvPr/>
        </p:nvSpPr>
        <p:spPr>
          <a:xfrm>
            <a:off x="5334000" y="1066800"/>
            <a:ext cx="3429000" cy="2057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it-IT" sz="1600" dirty="0">
                <a:latin typeface="Consolas"/>
                <a:cs typeface="Consolas"/>
              </a:rPr>
              <a:t>ChangeIt:</a:t>
            </a:r>
          </a:p>
          <a:p>
            <a:r>
              <a:rPr lang="it-IT" sz="1600" dirty="0">
                <a:latin typeface="Consolas"/>
                <a:cs typeface="Consolas"/>
              </a:rPr>
              <a:t>IL_0000:  nop         </a:t>
            </a:r>
          </a:p>
          <a:p>
            <a:r>
              <a:rPr lang="it-IT" sz="1600" dirty="0">
                <a:latin typeface="Consolas"/>
                <a:cs typeface="Consolas"/>
              </a:rPr>
              <a:t>IL_0001:  ldarg.0     </a:t>
            </a:r>
          </a:p>
          <a:p>
            <a:r>
              <a:rPr lang="it-IT" sz="1600" dirty="0">
                <a:latin typeface="Consolas"/>
                <a:cs typeface="Consolas"/>
              </a:rPr>
              <a:t>IL_0002:  ldc.i4.s    2A </a:t>
            </a:r>
          </a:p>
          <a:p>
            <a:r>
              <a:rPr lang="it-IT" sz="1600" dirty="0">
                <a:latin typeface="Consolas"/>
                <a:cs typeface="Consolas"/>
              </a:rPr>
              <a:t>IL_0004:  stind.i4    </a:t>
            </a:r>
          </a:p>
          <a:p>
            <a:r>
              <a:rPr lang="it-IT" sz="1600" dirty="0">
                <a:latin typeface="Consolas"/>
                <a:cs typeface="Consolas"/>
              </a:rPr>
              <a:t>IL_0005:  ret </a:t>
            </a:r>
            <a:endParaRPr lang="en-US" sz="1600" dirty="0">
              <a:latin typeface="Consolas"/>
              <a:cs typeface="Consolas"/>
            </a:endParaRPr>
          </a:p>
        </p:txBody>
      </p:sp>
      <p:sp>
        <p:nvSpPr>
          <p:cNvPr id="6" name="Flowchart: Document 6"/>
          <p:cNvSpPr/>
          <p:nvPr/>
        </p:nvSpPr>
        <p:spPr>
          <a:xfrm>
            <a:off x="4419600" y="3249873"/>
            <a:ext cx="4343400" cy="2597624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it-IT" sz="1600" dirty="0">
                <a:latin typeface="Consolas"/>
                <a:cs typeface="Consolas"/>
              </a:rPr>
              <a:t>IL_0000:  nop         </a:t>
            </a:r>
          </a:p>
          <a:p>
            <a:r>
              <a:rPr lang="it-IT" sz="1600" dirty="0">
                <a:latin typeface="Consolas"/>
                <a:cs typeface="Consolas"/>
              </a:rPr>
              <a:t>IL_0001:  ldc.i4.s    18 </a:t>
            </a:r>
          </a:p>
          <a:p>
            <a:r>
              <a:rPr lang="it-IT" sz="1600" dirty="0">
                <a:latin typeface="Consolas"/>
                <a:cs typeface="Consolas"/>
              </a:rPr>
              <a:t>IL_0003:  stloc.0     // x</a:t>
            </a:r>
          </a:p>
          <a:p>
            <a:r>
              <a:rPr lang="it-IT" sz="1600" dirty="0">
                <a:latin typeface="Consolas"/>
                <a:cs typeface="Consolas"/>
              </a:rPr>
              <a:t>IL_0004:  ldloca.s    00 // x</a:t>
            </a:r>
          </a:p>
          <a:p>
            <a:r>
              <a:rPr lang="it-IT" sz="1600" dirty="0">
                <a:latin typeface="Consolas"/>
                <a:cs typeface="Consolas"/>
              </a:rPr>
              <a:t>IL_0006: </a:t>
            </a:r>
            <a:r>
              <a:rPr lang="it-IT" sz="1600" dirty="0" smtClean="0">
                <a:latin typeface="Consolas"/>
                <a:cs typeface="Consolas"/>
              </a:rPr>
              <a:t> </a:t>
            </a:r>
            <a:r>
              <a:rPr lang="it-IT" sz="1600" dirty="0" err="1" smtClean="0">
                <a:latin typeface="Consolas"/>
                <a:cs typeface="Consolas"/>
              </a:rPr>
              <a:t>ChangeIt</a:t>
            </a:r>
            <a:endParaRPr lang="it-IT" sz="1600" dirty="0">
              <a:latin typeface="Consolas"/>
              <a:cs typeface="Consolas"/>
            </a:endParaRPr>
          </a:p>
          <a:p>
            <a:r>
              <a:rPr lang="it-IT" sz="1600" dirty="0">
                <a:latin typeface="Consolas"/>
                <a:cs typeface="Consolas"/>
              </a:rPr>
              <a:t>IL_000B:  nopcall         </a:t>
            </a:r>
          </a:p>
          <a:p>
            <a:r>
              <a:rPr lang="it-IT" sz="1600" dirty="0">
                <a:latin typeface="Consolas"/>
                <a:cs typeface="Consolas"/>
              </a:rPr>
              <a:t>IL_000C:  ret </a:t>
            </a:r>
            <a:endParaRPr lang="en-US" sz="16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8403167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Выходные параметры и параметры-ссылки</a:t>
            </a:r>
            <a:endParaRPr lang="en-US" dirty="0"/>
          </a:p>
        </p:txBody>
      </p:sp>
      <p:grpSp>
        <p:nvGrpSpPr>
          <p:cNvPr id="171" name="Группа 170"/>
          <p:cNvGrpSpPr/>
          <p:nvPr/>
        </p:nvGrpSpPr>
        <p:grpSpPr>
          <a:xfrm>
            <a:off x="-76200" y="838200"/>
            <a:ext cx="9071147" cy="5551262"/>
            <a:chOff x="-136453" y="773338"/>
            <a:chExt cx="9071147" cy="5551262"/>
          </a:xfrm>
        </p:grpSpPr>
        <p:cxnSp>
          <p:nvCxnSpPr>
            <p:cNvPr id="6" name="Прямая соединительная линия 5"/>
            <p:cNvCxnSpPr/>
            <p:nvPr/>
          </p:nvCxnSpPr>
          <p:spPr>
            <a:xfrm flipH="1">
              <a:off x="3109930" y="773338"/>
              <a:ext cx="14785" cy="555126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1969839" y="5147846"/>
              <a:ext cx="40908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24</a:t>
              </a:r>
            </a:p>
          </p:txBody>
        </p:sp>
        <p:grpSp>
          <p:nvGrpSpPr>
            <p:cNvPr id="21" name="Группа 20"/>
            <p:cNvGrpSpPr/>
            <p:nvPr/>
          </p:nvGrpSpPr>
          <p:grpSpPr>
            <a:xfrm>
              <a:off x="1684357" y="1662630"/>
              <a:ext cx="982643" cy="3823770"/>
              <a:chOff x="322231" y="1363121"/>
              <a:chExt cx="1855793" cy="3823770"/>
            </a:xfrm>
          </p:grpSpPr>
          <p:cxnSp>
            <p:nvCxnSpPr>
              <p:cNvPr id="64" name="Straight Connector 6"/>
              <p:cNvCxnSpPr/>
              <p:nvPr/>
            </p:nvCxnSpPr>
            <p:spPr>
              <a:xfrm>
                <a:off x="322231" y="5186891"/>
                <a:ext cx="1812966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5" name="Группа 64"/>
              <p:cNvGrpSpPr/>
              <p:nvPr/>
            </p:nvGrpSpPr>
            <p:grpSpPr>
              <a:xfrm>
                <a:off x="322231" y="1363121"/>
                <a:ext cx="1855793" cy="3823770"/>
                <a:chOff x="322231" y="1363121"/>
                <a:chExt cx="1855793" cy="3823770"/>
              </a:xfrm>
            </p:grpSpPr>
            <p:cxnSp>
              <p:nvCxnSpPr>
                <p:cNvPr id="66" name="Straight Connector 5"/>
                <p:cNvCxnSpPr/>
                <p:nvPr/>
              </p:nvCxnSpPr>
              <p:spPr>
                <a:xfrm flipH="1">
                  <a:off x="2135195" y="1363121"/>
                  <a:ext cx="42829" cy="382377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7"/>
                <p:cNvCxnSpPr/>
                <p:nvPr/>
              </p:nvCxnSpPr>
              <p:spPr>
                <a:xfrm>
                  <a:off x="322231" y="2963321"/>
                  <a:ext cx="1837901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38"/>
                <p:cNvCxnSpPr/>
                <p:nvPr/>
              </p:nvCxnSpPr>
              <p:spPr>
                <a:xfrm>
                  <a:off x="322231" y="3382370"/>
                  <a:ext cx="1837901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39"/>
                <p:cNvCxnSpPr/>
                <p:nvPr/>
              </p:nvCxnSpPr>
              <p:spPr>
                <a:xfrm>
                  <a:off x="322231" y="4790452"/>
                  <a:ext cx="1837901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5"/>
                <p:cNvCxnSpPr/>
                <p:nvPr/>
              </p:nvCxnSpPr>
              <p:spPr>
                <a:xfrm>
                  <a:off x="322231" y="1428591"/>
                  <a:ext cx="0" cy="375830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4" name="TextBox 23"/>
            <p:cNvSpPr txBox="1"/>
            <p:nvPr/>
          </p:nvSpPr>
          <p:spPr>
            <a:xfrm>
              <a:off x="3280925" y="5576412"/>
              <a:ext cx="11739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ldarg.0</a:t>
              </a:r>
              <a:endParaRPr lang="en-US" sz="14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876256" y="5576412"/>
              <a:ext cx="11739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ldc.i4.s</a:t>
              </a:r>
              <a:endParaRPr lang="en-US" sz="14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-136453" y="3618624"/>
              <a:ext cx="11739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3">
                      <a:lumMod val="50000"/>
                    </a:schemeClr>
                  </a:solidFill>
                  <a:latin typeface="Consolas"/>
                  <a:cs typeface="Consolas"/>
                </a:rPr>
                <a:t>Main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9304" y="1929447"/>
              <a:ext cx="11739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ChangeIt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56391" y="872403"/>
              <a:ext cx="26559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Setting Up the Call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836507" y="862790"/>
              <a:ext cx="26559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Execution of Method</a:t>
              </a:r>
            </a:p>
          </p:txBody>
        </p:sp>
        <p:sp>
          <p:nvSpPr>
            <p:cNvPr id="46" name="Прямоугольник 45"/>
            <p:cNvSpPr/>
            <p:nvPr/>
          </p:nvSpPr>
          <p:spPr>
            <a:xfrm>
              <a:off x="112144" y="3935393"/>
              <a:ext cx="1589937" cy="16312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it-IT" sz="14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nop         </a:t>
              </a:r>
            </a:p>
            <a:p>
              <a:r>
                <a:rPr lang="it-IT" sz="14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ldc.i4.s  </a:t>
              </a:r>
            </a:p>
            <a:p>
              <a:r>
                <a:rPr lang="it-IT" sz="14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stloc.0   </a:t>
              </a:r>
            </a:p>
            <a:p>
              <a:r>
                <a:rPr lang="it-IT" sz="15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ldloca.s</a:t>
              </a:r>
              <a:r>
                <a:rPr lang="it-IT" sz="15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 </a:t>
              </a:r>
            </a:p>
            <a:p>
              <a:r>
                <a:rPr lang="it-IT" sz="15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call ChangeIt</a:t>
              </a:r>
            </a:p>
            <a:p>
              <a:r>
                <a:rPr lang="it-IT" sz="14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nop         </a:t>
              </a:r>
            </a:p>
            <a:p>
              <a:r>
                <a:rPr lang="it-IT" sz="14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ret</a:t>
              </a:r>
              <a:endParaRPr lang="en-US" sz="14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5" name="Прямоугольник 4"/>
            <p:cNvSpPr/>
            <p:nvPr/>
          </p:nvSpPr>
          <p:spPr>
            <a:xfrm>
              <a:off x="112144" y="2268003"/>
              <a:ext cx="1129233" cy="12157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it-IT" sz="14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nop         </a:t>
              </a:r>
            </a:p>
            <a:p>
              <a:r>
                <a:rPr lang="it-IT" sz="15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ldarg.0     </a:t>
              </a:r>
            </a:p>
            <a:p>
              <a:r>
                <a:rPr lang="it-IT" sz="15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ldc.i4.s </a:t>
              </a:r>
            </a:p>
            <a:p>
              <a:r>
                <a:rPr lang="it-IT" sz="15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stind.i4</a:t>
              </a:r>
              <a:r>
                <a:rPr lang="it-IT" sz="14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    </a:t>
              </a:r>
            </a:p>
            <a:p>
              <a:r>
                <a:rPr lang="it-IT" sz="14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ret</a:t>
              </a:r>
              <a:endParaRPr lang="en-US" sz="14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85" name="Овал 84"/>
            <p:cNvSpPr/>
            <p:nvPr/>
          </p:nvSpPr>
          <p:spPr>
            <a:xfrm>
              <a:off x="2078163" y="3377497"/>
              <a:ext cx="134464" cy="159018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Соединительная линия уступом 86"/>
            <p:cNvCxnSpPr>
              <a:stCxn id="85" idx="0"/>
            </p:cNvCxnSpPr>
            <p:nvPr/>
          </p:nvCxnSpPr>
          <p:spPr>
            <a:xfrm rot="16200000" flipH="1">
              <a:off x="1301537" y="4221355"/>
              <a:ext cx="1910684" cy="222969"/>
            </a:xfrm>
            <a:prstGeom prst="bentConnector4">
              <a:avLst>
                <a:gd name="adj1" fmla="val -11964"/>
                <a:gd name="adj2" fmla="val 331064"/>
              </a:avLst>
            </a:prstGeom>
            <a:ln w="38100">
              <a:solidFill>
                <a:schemeClr val="accent2">
                  <a:lumMod val="75000"/>
                </a:schemeClr>
              </a:solidFill>
              <a:prstDash val="sysDash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/>
            <p:cNvSpPr txBox="1"/>
            <p:nvPr/>
          </p:nvSpPr>
          <p:spPr>
            <a:xfrm>
              <a:off x="1972715" y="3840897"/>
              <a:ext cx="34119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.</a:t>
              </a:r>
            </a:p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.</a:t>
              </a:r>
            </a:p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.</a:t>
              </a:r>
            </a:p>
          </p:txBody>
        </p:sp>
        <p:grpSp>
          <p:nvGrpSpPr>
            <p:cNvPr id="162" name="Группа 161"/>
            <p:cNvGrpSpPr/>
            <p:nvPr/>
          </p:nvGrpSpPr>
          <p:grpSpPr>
            <a:xfrm>
              <a:off x="3377740" y="1746359"/>
              <a:ext cx="998260" cy="3744530"/>
              <a:chOff x="3612754" y="1746359"/>
              <a:chExt cx="998260" cy="3744530"/>
            </a:xfrm>
          </p:grpSpPr>
          <p:sp>
            <p:nvSpPr>
              <p:cNvPr id="48" name="TextBox 47"/>
              <p:cNvSpPr txBox="1"/>
              <p:nvPr/>
            </p:nvSpPr>
            <p:spPr>
              <a:xfrm>
                <a:off x="3951364" y="3905431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  <p:grpSp>
            <p:nvGrpSpPr>
              <p:cNvPr id="161" name="Группа 160"/>
              <p:cNvGrpSpPr/>
              <p:nvPr/>
            </p:nvGrpSpPr>
            <p:grpSpPr>
              <a:xfrm>
                <a:off x="3612754" y="1746359"/>
                <a:ext cx="998260" cy="3744530"/>
                <a:chOff x="3612754" y="1746359"/>
                <a:chExt cx="998260" cy="3744530"/>
              </a:xfrm>
            </p:grpSpPr>
            <p:cxnSp>
              <p:nvCxnSpPr>
                <p:cNvPr id="32" name="Straight Connector 38"/>
                <p:cNvCxnSpPr/>
                <p:nvPr/>
              </p:nvCxnSpPr>
              <p:spPr>
                <a:xfrm>
                  <a:off x="3637845" y="2904948"/>
                  <a:ext cx="973169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39"/>
                <p:cNvCxnSpPr/>
                <p:nvPr/>
              </p:nvCxnSpPr>
              <p:spPr>
                <a:xfrm>
                  <a:off x="3637845" y="5089961"/>
                  <a:ext cx="973169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03" name="Группа 102"/>
                <p:cNvGrpSpPr/>
                <p:nvPr/>
              </p:nvGrpSpPr>
              <p:grpSpPr>
                <a:xfrm>
                  <a:off x="3612754" y="1746359"/>
                  <a:ext cx="998260" cy="3744530"/>
                  <a:chOff x="3612754" y="1746359"/>
                  <a:chExt cx="998260" cy="3744530"/>
                </a:xfrm>
              </p:grpSpPr>
              <p:grpSp>
                <p:nvGrpSpPr>
                  <p:cNvPr id="20" name="Группа 19"/>
                  <p:cNvGrpSpPr/>
                  <p:nvPr/>
                </p:nvGrpSpPr>
                <p:grpSpPr>
                  <a:xfrm>
                    <a:off x="3612754" y="1746359"/>
                    <a:ext cx="998260" cy="3744530"/>
                    <a:chOff x="274845" y="1428592"/>
                    <a:chExt cx="1885287" cy="3744530"/>
                  </a:xfrm>
                </p:grpSpPr>
                <p:cxnSp>
                  <p:nvCxnSpPr>
                    <p:cNvPr id="71" name="Straight Connector 6"/>
                    <p:cNvCxnSpPr/>
                    <p:nvPr/>
                  </p:nvCxnSpPr>
                  <p:spPr>
                    <a:xfrm>
                      <a:off x="274845" y="5173122"/>
                      <a:ext cx="1812964" cy="0"/>
                    </a:xfrm>
                    <a:prstGeom prst="line">
                      <a:avLst/>
                    </a:prstGeom>
                    <a:ln w="57150" cmpd="sng">
                      <a:solidFill>
                        <a:schemeClr val="accent2">
                          <a:lumMod val="50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72" name="Группа 71"/>
                    <p:cNvGrpSpPr/>
                    <p:nvPr/>
                  </p:nvGrpSpPr>
                  <p:grpSpPr>
                    <a:xfrm>
                      <a:off x="274845" y="1428592"/>
                      <a:ext cx="1885287" cy="3744530"/>
                      <a:chOff x="274845" y="1428592"/>
                      <a:chExt cx="1885287" cy="3744530"/>
                    </a:xfrm>
                  </p:grpSpPr>
                  <p:cxnSp>
                    <p:nvCxnSpPr>
                      <p:cNvPr id="73" name="Straight Connector 5"/>
                      <p:cNvCxnSpPr/>
                      <p:nvPr/>
                    </p:nvCxnSpPr>
                    <p:spPr>
                      <a:xfrm flipH="1">
                        <a:off x="2129129" y="1439322"/>
                        <a:ext cx="31003" cy="3733800"/>
                      </a:xfrm>
                      <a:prstGeom prst="line">
                        <a:avLst/>
                      </a:prstGeom>
                      <a:ln w="57150" cmpd="sng">
                        <a:solidFill>
                          <a:schemeClr val="accent2">
                            <a:lumMod val="50000"/>
                          </a:schemeClr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74" name="Straight Connector 7"/>
                      <p:cNvCxnSpPr/>
                      <p:nvPr/>
                    </p:nvCxnSpPr>
                    <p:spPr>
                      <a:xfrm>
                        <a:off x="322231" y="2991754"/>
                        <a:ext cx="1837901" cy="0"/>
                      </a:xfrm>
                      <a:prstGeom prst="line">
                        <a:avLst/>
                      </a:prstGeom>
                      <a:ln w="57150" cmpd="sng">
                        <a:solidFill>
                          <a:schemeClr val="accent2">
                            <a:lumMod val="50000"/>
                          </a:schemeClr>
                        </a:solidFill>
                        <a:prstDash val="sysDot"/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75" name="Straight Connector 38"/>
                      <p:cNvCxnSpPr/>
                      <p:nvPr/>
                    </p:nvCxnSpPr>
                    <p:spPr>
                      <a:xfrm>
                        <a:off x="322231" y="3382370"/>
                        <a:ext cx="1837901" cy="0"/>
                      </a:xfrm>
                      <a:prstGeom prst="line">
                        <a:avLst/>
                      </a:prstGeom>
                      <a:ln w="57150" cmpd="sng">
                        <a:solidFill>
                          <a:schemeClr val="accent2">
                            <a:lumMod val="50000"/>
                          </a:schemeClr>
                        </a:solidFill>
                        <a:prstDash val="solid"/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77" name="Straight Connector 5"/>
                      <p:cNvCxnSpPr/>
                      <p:nvPr/>
                    </p:nvCxnSpPr>
                    <p:spPr>
                      <a:xfrm flipH="1">
                        <a:off x="274845" y="1428592"/>
                        <a:ext cx="47386" cy="3744530"/>
                      </a:xfrm>
                      <a:prstGeom prst="line">
                        <a:avLst/>
                      </a:prstGeom>
                      <a:ln w="57150" cmpd="sng">
                        <a:solidFill>
                          <a:schemeClr val="accent2">
                            <a:lumMod val="50000"/>
                          </a:schemeClr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sp>
                <p:nvSpPr>
                  <p:cNvPr id="92" name="TextBox 91"/>
                  <p:cNvSpPr txBox="1"/>
                  <p:nvPr/>
                </p:nvSpPr>
                <p:spPr>
                  <a:xfrm>
                    <a:off x="3898360" y="5123191"/>
                    <a:ext cx="409086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1600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24</a:t>
                    </a:r>
                  </a:p>
                </p:txBody>
              </p:sp>
              <p:cxnSp>
                <p:nvCxnSpPr>
                  <p:cNvPr id="93" name="Соединительная линия уступом 92"/>
                  <p:cNvCxnSpPr/>
                  <p:nvPr/>
                </p:nvCxnSpPr>
                <p:spPr>
                  <a:xfrm rot="16200000" flipH="1">
                    <a:off x="3270399" y="4238903"/>
                    <a:ext cx="1910684" cy="222969"/>
                  </a:xfrm>
                  <a:prstGeom prst="bentConnector4">
                    <a:avLst>
                      <a:gd name="adj1" fmla="val -536"/>
                      <a:gd name="adj2" fmla="val 331064"/>
                    </a:avLst>
                  </a:prstGeom>
                  <a:ln w="38100">
                    <a:solidFill>
                      <a:schemeClr val="accent2">
                        <a:lumMod val="75000"/>
                      </a:schemeClr>
                    </a:solidFill>
                    <a:prstDash val="sysDash"/>
                    <a:tailEnd type="triangl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95" name="Овал 94"/>
                  <p:cNvSpPr/>
                  <p:nvPr/>
                </p:nvSpPr>
                <p:spPr>
                  <a:xfrm>
                    <a:off x="4056536" y="3422382"/>
                    <a:ext cx="134464" cy="159018"/>
                  </a:xfrm>
                  <a:prstGeom prst="ellipse">
                    <a:avLst/>
                  </a:prstGeom>
                  <a:solidFill>
                    <a:schemeClr val="accent2">
                      <a:lumMod val="5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7" name="Соединительная линия уступом 96"/>
                  <p:cNvCxnSpPr>
                    <a:endCxn id="92" idx="3"/>
                  </p:cNvCxnSpPr>
                  <p:nvPr/>
                </p:nvCxnSpPr>
                <p:spPr>
                  <a:xfrm rot="16200000" flipH="1">
                    <a:off x="3082331" y="4067353"/>
                    <a:ext cx="2259338" cy="190892"/>
                  </a:xfrm>
                  <a:prstGeom prst="bentConnector4">
                    <a:avLst>
                      <a:gd name="adj1" fmla="val 345"/>
                      <a:gd name="adj2" fmla="val 427089"/>
                    </a:avLst>
                  </a:prstGeom>
                  <a:ln w="38100">
                    <a:solidFill>
                      <a:schemeClr val="accent2">
                        <a:lumMod val="75000"/>
                      </a:schemeClr>
                    </a:solidFill>
                    <a:prstDash val="sysDash"/>
                    <a:tailEnd type="triangl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98" name="Овал 97"/>
                  <p:cNvSpPr/>
                  <p:nvPr/>
                </p:nvSpPr>
                <p:spPr>
                  <a:xfrm>
                    <a:off x="4058834" y="3060466"/>
                    <a:ext cx="134464" cy="159018"/>
                  </a:xfrm>
                  <a:prstGeom prst="ellipse">
                    <a:avLst/>
                  </a:prstGeom>
                  <a:solidFill>
                    <a:schemeClr val="accent2">
                      <a:lumMod val="5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  <p:sp>
          <p:nvSpPr>
            <p:cNvPr id="138" name="TextBox 137"/>
            <p:cNvSpPr txBox="1"/>
            <p:nvPr/>
          </p:nvSpPr>
          <p:spPr>
            <a:xfrm>
              <a:off x="6318511" y="5576411"/>
              <a:ext cx="11739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stind.i4</a:t>
              </a:r>
              <a:endParaRPr lang="en-US" sz="14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7760766" y="5576411"/>
              <a:ext cx="11739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ret</a:t>
              </a:r>
              <a:endParaRPr lang="en-US" sz="14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grpSp>
          <p:nvGrpSpPr>
            <p:cNvPr id="164" name="Группа 163"/>
            <p:cNvGrpSpPr/>
            <p:nvPr/>
          </p:nvGrpSpPr>
          <p:grpSpPr>
            <a:xfrm>
              <a:off x="4912739" y="1746359"/>
              <a:ext cx="998260" cy="3744530"/>
              <a:chOff x="5156109" y="1734985"/>
              <a:chExt cx="998260" cy="3744530"/>
            </a:xfrm>
          </p:grpSpPr>
          <p:grpSp>
            <p:nvGrpSpPr>
              <p:cNvPr id="163" name="Группа 162"/>
              <p:cNvGrpSpPr/>
              <p:nvPr/>
            </p:nvGrpSpPr>
            <p:grpSpPr>
              <a:xfrm>
                <a:off x="5156109" y="1734985"/>
                <a:ext cx="998260" cy="3744530"/>
                <a:chOff x="5156109" y="1734985"/>
                <a:chExt cx="998260" cy="3744530"/>
              </a:xfrm>
            </p:grpSpPr>
            <p:grpSp>
              <p:nvGrpSpPr>
                <p:cNvPr id="119" name="Группа 118"/>
                <p:cNvGrpSpPr/>
                <p:nvPr/>
              </p:nvGrpSpPr>
              <p:grpSpPr>
                <a:xfrm>
                  <a:off x="5156109" y="1734985"/>
                  <a:ext cx="998260" cy="3744530"/>
                  <a:chOff x="5156109" y="1734985"/>
                  <a:chExt cx="998260" cy="3744530"/>
                </a:xfrm>
              </p:grpSpPr>
              <p:cxnSp>
                <p:nvCxnSpPr>
                  <p:cNvPr id="33" name="Straight Connector 38"/>
                  <p:cNvCxnSpPr/>
                  <p:nvPr/>
                </p:nvCxnSpPr>
                <p:spPr>
                  <a:xfrm>
                    <a:off x="5164784" y="2904948"/>
                    <a:ext cx="973169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04" name="Группа 103"/>
                  <p:cNvGrpSpPr/>
                  <p:nvPr/>
                </p:nvGrpSpPr>
                <p:grpSpPr>
                  <a:xfrm>
                    <a:off x="5156109" y="1734985"/>
                    <a:ext cx="998260" cy="3744530"/>
                    <a:chOff x="3612754" y="1746359"/>
                    <a:chExt cx="998260" cy="3744530"/>
                  </a:xfrm>
                </p:grpSpPr>
                <p:grpSp>
                  <p:nvGrpSpPr>
                    <p:cNvPr id="105" name="Группа 104"/>
                    <p:cNvGrpSpPr/>
                    <p:nvPr/>
                  </p:nvGrpSpPr>
                  <p:grpSpPr>
                    <a:xfrm>
                      <a:off x="3612754" y="1746359"/>
                      <a:ext cx="998260" cy="3744530"/>
                      <a:chOff x="274845" y="1428592"/>
                      <a:chExt cx="1885287" cy="3744530"/>
                    </a:xfrm>
                  </p:grpSpPr>
                  <p:cxnSp>
                    <p:nvCxnSpPr>
                      <p:cNvPr id="111" name="Straight Connector 6"/>
                      <p:cNvCxnSpPr/>
                      <p:nvPr/>
                    </p:nvCxnSpPr>
                    <p:spPr>
                      <a:xfrm>
                        <a:off x="274845" y="5173122"/>
                        <a:ext cx="1812964" cy="0"/>
                      </a:xfrm>
                      <a:prstGeom prst="line">
                        <a:avLst/>
                      </a:prstGeom>
                      <a:ln w="57150" cmpd="sng">
                        <a:solidFill>
                          <a:schemeClr val="accent2">
                            <a:lumMod val="50000"/>
                          </a:schemeClr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grpSp>
                    <p:nvGrpSpPr>
                      <p:cNvPr id="112" name="Группа 111"/>
                      <p:cNvGrpSpPr/>
                      <p:nvPr/>
                    </p:nvGrpSpPr>
                    <p:grpSpPr>
                      <a:xfrm>
                        <a:off x="274845" y="1428592"/>
                        <a:ext cx="1885287" cy="3744530"/>
                        <a:chOff x="274845" y="1428592"/>
                        <a:chExt cx="1885287" cy="3744530"/>
                      </a:xfrm>
                    </p:grpSpPr>
                    <p:cxnSp>
                      <p:nvCxnSpPr>
                        <p:cNvPr id="113" name="Straight Connector 5"/>
                        <p:cNvCxnSpPr/>
                        <p:nvPr/>
                      </p:nvCxnSpPr>
                      <p:spPr>
                        <a:xfrm flipH="1">
                          <a:off x="2129129" y="1439322"/>
                          <a:ext cx="31003" cy="3733800"/>
                        </a:xfrm>
                        <a:prstGeom prst="line">
                          <a:avLst/>
                        </a:prstGeom>
                        <a:ln w="57150" cmpd="sng">
                          <a:solidFill>
                            <a:schemeClr val="accent2">
                              <a:lumMod val="50000"/>
                            </a:schemeClr>
                          </a:solidFill>
                        </a:ln>
                        <a:effectLst/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14" name="Straight Connector 7"/>
                        <p:cNvCxnSpPr/>
                        <p:nvPr/>
                      </p:nvCxnSpPr>
                      <p:spPr>
                        <a:xfrm>
                          <a:off x="322231" y="2991754"/>
                          <a:ext cx="1837901" cy="0"/>
                        </a:xfrm>
                        <a:prstGeom prst="line">
                          <a:avLst/>
                        </a:prstGeom>
                        <a:ln w="57150" cmpd="sng">
                          <a:solidFill>
                            <a:schemeClr val="accent2">
                              <a:lumMod val="50000"/>
                            </a:schemeClr>
                          </a:solidFill>
                          <a:prstDash val="sysDot"/>
                        </a:ln>
                        <a:effectLst/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15" name="Straight Connector 38"/>
                        <p:cNvCxnSpPr/>
                        <p:nvPr/>
                      </p:nvCxnSpPr>
                      <p:spPr>
                        <a:xfrm>
                          <a:off x="322231" y="3382370"/>
                          <a:ext cx="1837901" cy="0"/>
                        </a:xfrm>
                        <a:prstGeom prst="line">
                          <a:avLst/>
                        </a:prstGeom>
                        <a:ln w="57150" cmpd="sng">
                          <a:solidFill>
                            <a:schemeClr val="accent2">
                              <a:lumMod val="50000"/>
                            </a:schemeClr>
                          </a:solidFill>
                          <a:prstDash val="solid"/>
                        </a:ln>
                        <a:effectLst/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16" name="Straight Connector 5"/>
                        <p:cNvCxnSpPr/>
                        <p:nvPr/>
                      </p:nvCxnSpPr>
                      <p:spPr>
                        <a:xfrm flipH="1">
                          <a:off x="274845" y="1428592"/>
                          <a:ext cx="47386" cy="3744530"/>
                        </a:xfrm>
                        <a:prstGeom prst="line">
                          <a:avLst/>
                        </a:prstGeom>
                        <a:ln w="57150" cmpd="sng">
                          <a:solidFill>
                            <a:schemeClr val="accent2">
                              <a:lumMod val="50000"/>
                            </a:schemeClr>
                          </a:solidFill>
                        </a:ln>
                        <a:effectLst/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</p:grpSp>
                <p:sp>
                  <p:nvSpPr>
                    <p:cNvPr id="106" name="TextBox 105"/>
                    <p:cNvSpPr txBox="1"/>
                    <p:nvPr/>
                  </p:nvSpPr>
                  <p:spPr>
                    <a:xfrm>
                      <a:off x="3898360" y="5123191"/>
                      <a:ext cx="409086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onsolas"/>
                          <a:cs typeface="Consolas"/>
                        </a:rPr>
                        <a:t>24</a:t>
                      </a:r>
                    </a:p>
                  </p:txBody>
                </p:sp>
                <p:cxnSp>
                  <p:nvCxnSpPr>
                    <p:cNvPr id="107" name="Соединительная линия уступом 106"/>
                    <p:cNvCxnSpPr/>
                    <p:nvPr/>
                  </p:nvCxnSpPr>
                  <p:spPr>
                    <a:xfrm rot="16200000" flipH="1">
                      <a:off x="3270399" y="4238903"/>
                      <a:ext cx="1910684" cy="222969"/>
                    </a:xfrm>
                    <a:prstGeom prst="bentConnector4">
                      <a:avLst>
                        <a:gd name="adj1" fmla="val -536"/>
                        <a:gd name="adj2" fmla="val 331064"/>
                      </a:avLst>
                    </a:prstGeom>
                    <a:ln w="38100">
                      <a:solidFill>
                        <a:schemeClr val="accent2">
                          <a:lumMod val="75000"/>
                        </a:schemeClr>
                      </a:solidFill>
                      <a:prstDash val="sysDash"/>
                      <a:tailEnd type="triangle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08" name="Овал 107"/>
                    <p:cNvSpPr/>
                    <p:nvPr/>
                  </p:nvSpPr>
                  <p:spPr>
                    <a:xfrm>
                      <a:off x="4056536" y="3422382"/>
                      <a:ext cx="134464" cy="159018"/>
                    </a:xfrm>
                    <a:prstGeom prst="ellipse">
                      <a:avLst/>
                    </a:prstGeom>
                    <a:solidFill>
                      <a:schemeClr val="accent2">
                        <a:lumMod val="50000"/>
                      </a:schemeClr>
                    </a:solidFill>
                    <a:ln>
                      <a:solidFill>
                        <a:schemeClr val="accent2">
                          <a:lumMod val="50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09" name="Соединительная линия уступом 108"/>
                    <p:cNvCxnSpPr>
                      <a:endCxn id="106" idx="3"/>
                    </p:cNvCxnSpPr>
                    <p:nvPr/>
                  </p:nvCxnSpPr>
                  <p:spPr>
                    <a:xfrm rot="16200000" flipH="1">
                      <a:off x="3082331" y="4067353"/>
                      <a:ext cx="2259338" cy="190892"/>
                    </a:xfrm>
                    <a:prstGeom prst="bentConnector4">
                      <a:avLst>
                        <a:gd name="adj1" fmla="val 345"/>
                        <a:gd name="adj2" fmla="val 427089"/>
                      </a:avLst>
                    </a:prstGeom>
                    <a:ln w="38100">
                      <a:solidFill>
                        <a:schemeClr val="accent2">
                          <a:lumMod val="75000"/>
                        </a:schemeClr>
                      </a:solidFill>
                      <a:prstDash val="sysDash"/>
                      <a:tailEnd type="triangle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10" name="Овал 109"/>
                    <p:cNvSpPr/>
                    <p:nvPr/>
                  </p:nvSpPr>
                  <p:spPr>
                    <a:xfrm>
                      <a:off x="4058834" y="3060466"/>
                      <a:ext cx="134464" cy="159018"/>
                    </a:xfrm>
                    <a:prstGeom prst="ellipse">
                      <a:avLst/>
                    </a:prstGeom>
                    <a:solidFill>
                      <a:schemeClr val="accent2">
                        <a:lumMod val="50000"/>
                      </a:schemeClr>
                    </a:solidFill>
                    <a:ln>
                      <a:solidFill>
                        <a:schemeClr val="accent2">
                          <a:lumMod val="50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117" name="Straight Connector 38"/>
                  <p:cNvCxnSpPr/>
                  <p:nvPr/>
                </p:nvCxnSpPr>
                <p:spPr>
                  <a:xfrm>
                    <a:off x="5164784" y="2514600"/>
                    <a:ext cx="973169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8" name="TextBox 117"/>
                  <p:cNvSpPr txBox="1"/>
                  <p:nvPr/>
                </p:nvSpPr>
                <p:spPr>
                  <a:xfrm>
                    <a:off x="5453670" y="2535304"/>
                    <a:ext cx="409086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1600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42</a:t>
                    </a:r>
                  </a:p>
                </p:txBody>
              </p:sp>
            </p:grpSp>
            <p:sp>
              <p:nvSpPr>
                <p:cNvPr id="157" name="TextBox 156"/>
                <p:cNvSpPr txBox="1"/>
                <p:nvPr/>
              </p:nvSpPr>
              <p:spPr>
                <a:xfrm>
                  <a:off x="5496525" y="3911352"/>
                  <a:ext cx="341195" cy="9233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.</a:t>
                  </a:r>
                </a:p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.</a:t>
                  </a:r>
                </a:p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.</a:t>
                  </a:r>
                </a:p>
              </p:txBody>
            </p:sp>
          </p:grpSp>
          <p:cxnSp>
            <p:nvCxnSpPr>
              <p:cNvPr id="158" name="Straight Connector 38"/>
              <p:cNvCxnSpPr/>
              <p:nvPr/>
            </p:nvCxnSpPr>
            <p:spPr>
              <a:xfrm>
                <a:off x="5181200" y="5089961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8" name="Группа 167"/>
            <p:cNvGrpSpPr/>
            <p:nvPr/>
          </p:nvGrpSpPr>
          <p:grpSpPr>
            <a:xfrm>
              <a:off x="6423972" y="1746359"/>
              <a:ext cx="999782" cy="3744530"/>
              <a:chOff x="6697942" y="1734985"/>
              <a:chExt cx="999782" cy="3744530"/>
            </a:xfrm>
          </p:grpSpPr>
          <p:sp>
            <p:nvSpPr>
              <p:cNvPr id="137" name="TextBox 136"/>
              <p:cNvSpPr txBox="1"/>
              <p:nvPr/>
            </p:nvSpPr>
            <p:spPr>
              <a:xfrm>
                <a:off x="6998388" y="5118905"/>
                <a:ext cx="40908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42</a:t>
                </a:r>
              </a:p>
            </p:txBody>
          </p:sp>
          <p:grpSp>
            <p:nvGrpSpPr>
              <p:cNvPr id="167" name="Группа 166"/>
              <p:cNvGrpSpPr/>
              <p:nvPr/>
            </p:nvGrpSpPr>
            <p:grpSpPr>
              <a:xfrm>
                <a:off x="6697942" y="1734985"/>
                <a:ext cx="999782" cy="3744530"/>
                <a:chOff x="6697942" y="1734985"/>
                <a:chExt cx="999782" cy="3744530"/>
              </a:xfrm>
            </p:grpSpPr>
            <p:grpSp>
              <p:nvGrpSpPr>
                <p:cNvPr id="122" name="Группа 121"/>
                <p:cNvGrpSpPr/>
                <p:nvPr/>
              </p:nvGrpSpPr>
              <p:grpSpPr>
                <a:xfrm>
                  <a:off x="6699464" y="1734985"/>
                  <a:ext cx="998260" cy="3744530"/>
                  <a:chOff x="3612754" y="1746359"/>
                  <a:chExt cx="998260" cy="3744530"/>
                </a:xfrm>
              </p:grpSpPr>
              <p:grpSp>
                <p:nvGrpSpPr>
                  <p:cNvPr id="125" name="Группа 124"/>
                  <p:cNvGrpSpPr/>
                  <p:nvPr/>
                </p:nvGrpSpPr>
                <p:grpSpPr>
                  <a:xfrm>
                    <a:off x="3612754" y="1746359"/>
                    <a:ext cx="998260" cy="3744530"/>
                    <a:chOff x="274845" y="1428592"/>
                    <a:chExt cx="1885287" cy="3744530"/>
                  </a:xfrm>
                </p:grpSpPr>
                <p:cxnSp>
                  <p:nvCxnSpPr>
                    <p:cNvPr id="131" name="Straight Connector 6"/>
                    <p:cNvCxnSpPr/>
                    <p:nvPr/>
                  </p:nvCxnSpPr>
                  <p:spPr>
                    <a:xfrm>
                      <a:off x="274845" y="5173122"/>
                      <a:ext cx="1812964" cy="0"/>
                    </a:xfrm>
                    <a:prstGeom prst="line">
                      <a:avLst/>
                    </a:prstGeom>
                    <a:ln w="57150" cmpd="sng">
                      <a:solidFill>
                        <a:schemeClr val="accent2">
                          <a:lumMod val="50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32" name="Группа 131"/>
                    <p:cNvGrpSpPr/>
                    <p:nvPr/>
                  </p:nvGrpSpPr>
                  <p:grpSpPr>
                    <a:xfrm>
                      <a:off x="274845" y="1428592"/>
                      <a:ext cx="1885287" cy="3744530"/>
                      <a:chOff x="274845" y="1428592"/>
                      <a:chExt cx="1885287" cy="3744530"/>
                    </a:xfrm>
                  </p:grpSpPr>
                  <p:cxnSp>
                    <p:nvCxnSpPr>
                      <p:cNvPr id="133" name="Straight Connector 5"/>
                      <p:cNvCxnSpPr/>
                      <p:nvPr/>
                    </p:nvCxnSpPr>
                    <p:spPr>
                      <a:xfrm flipH="1">
                        <a:off x="2129129" y="1439322"/>
                        <a:ext cx="31003" cy="3733800"/>
                      </a:xfrm>
                      <a:prstGeom prst="line">
                        <a:avLst/>
                      </a:prstGeom>
                      <a:ln w="57150" cmpd="sng">
                        <a:solidFill>
                          <a:schemeClr val="accent2">
                            <a:lumMod val="50000"/>
                          </a:schemeClr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4" name="Straight Connector 7"/>
                      <p:cNvCxnSpPr/>
                      <p:nvPr/>
                    </p:nvCxnSpPr>
                    <p:spPr>
                      <a:xfrm>
                        <a:off x="322231" y="2991754"/>
                        <a:ext cx="1837901" cy="0"/>
                      </a:xfrm>
                      <a:prstGeom prst="line">
                        <a:avLst/>
                      </a:prstGeom>
                      <a:ln w="57150" cmpd="sng">
                        <a:solidFill>
                          <a:schemeClr val="accent2">
                            <a:lumMod val="50000"/>
                          </a:schemeClr>
                        </a:solidFill>
                        <a:prstDash val="sysDot"/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5" name="Straight Connector 38"/>
                      <p:cNvCxnSpPr/>
                      <p:nvPr/>
                    </p:nvCxnSpPr>
                    <p:spPr>
                      <a:xfrm>
                        <a:off x="322231" y="3382370"/>
                        <a:ext cx="1837901" cy="0"/>
                      </a:xfrm>
                      <a:prstGeom prst="line">
                        <a:avLst/>
                      </a:prstGeom>
                      <a:ln w="57150" cmpd="sng">
                        <a:solidFill>
                          <a:schemeClr val="accent2">
                            <a:lumMod val="50000"/>
                          </a:schemeClr>
                        </a:solidFill>
                        <a:prstDash val="solid"/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6" name="Straight Connector 5"/>
                      <p:cNvCxnSpPr/>
                      <p:nvPr/>
                    </p:nvCxnSpPr>
                    <p:spPr>
                      <a:xfrm flipH="1">
                        <a:off x="274845" y="1428592"/>
                        <a:ext cx="47386" cy="3744530"/>
                      </a:xfrm>
                      <a:prstGeom prst="line">
                        <a:avLst/>
                      </a:prstGeom>
                      <a:ln w="57150" cmpd="sng">
                        <a:solidFill>
                          <a:schemeClr val="accent2">
                            <a:lumMod val="50000"/>
                          </a:schemeClr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27" name="Соединительная линия уступом 126"/>
                  <p:cNvCxnSpPr/>
                  <p:nvPr/>
                </p:nvCxnSpPr>
                <p:spPr>
                  <a:xfrm rot="16200000" flipH="1">
                    <a:off x="3270399" y="4238903"/>
                    <a:ext cx="1910684" cy="222969"/>
                  </a:xfrm>
                  <a:prstGeom prst="bentConnector4">
                    <a:avLst>
                      <a:gd name="adj1" fmla="val -536"/>
                      <a:gd name="adj2" fmla="val 331064"/>
                    </a:avLst>
                  </a:prstGeom>
                  <a:ln w="38100">
                    <a:solidFill>
                      <a:schemeClr val="accent2">
                        <a:lumMod val="75000"/>
                      </a:schemeClr>
                    </a:solidFill>
                    <a:prstDash val="sysDash"/>
                    <a:tailEnd type="triangl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8" name="Овал 127"/>
                  <p:cNvSpPr/>
                  <p:nvPr/>
                </p:nvSpPr>
                <p:spPr>
                  <a:xfrm>
                    <a:off x="4056536" y="3422382"/>
                    <a:ext cx="134464" cy="159018"/>
                  </a:xfrm>
                  <a:prstGeom prst="ellipse">
                    <a:avLst/>
                  </a:prstGeom>
                  <a:solidFill>
                    <a:schemeClr val="accent2">
                      <a:lumMod val="5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159" name="Straight Connector 38"/>
                <p:cNvCxnSpPr/>
                <p:nvPr/>
              </p:nvCxnSpPr>
              <p:spPr>
                <a:xfrm>
                  <a:off x="6697942" y="5089961"/>
                  <a:ext cx="973169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5" name="TextBox 164"/>
                <p:cNvSpPr txBox="1"/>
                <p:nvPr/>
              </p:nvSpPr>
              <p:spPr>
                <a:xfrm>
                  <a:off x="7008848" y="3888722"/>
                  <a:ext cx="341195" cy="9233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.</a:t>
                  </a:r>
                </a:p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.</a:t>
                  </a:r>
                </a:p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.</a:t>
                  </a:r>
                </a:p>
              </p:txBody>
            </p:sp>
          </p:grpSp>
        </p:grpSp>
        <p:grpSp>
          <p:nvGrpSpPr>
            <p:cNvPr id="169" name="Группа 168"/>
            <p:cNvGrpSpPr/>
            <p:nvPr/>
          </p:nvGrpSpPr>
          <p:grpSpPr>
            <a:xfrm>
              <a:off x="7842445" y="1724303"/>
              <a:ext cx="1011464" cy="3744530"/>
              <a:chOff x="8103211" y="1734985"/>
              <a:chExt cx="1011464" cy="3744530"/>
            </a:xfrm>
          </p:grpSpPr>
          <p:grpSp>
            <p:nvGrpSpPr>
              <p:cNvPr id="141" name="Группа 140"/>
              <p:cNvGrpSpPr/>
              <p:nvPr/>
            </p:nvGrpSpPr>
            <p:grpSpPr>
              <a:xfrm>
                <a:off x="8116415" y="1734985"/>
                <a:ext cx="998260" cy="3744530"/>
                <a:chOff x="3612754" y="1746359"/>
                <a:chExt cx="998260" cy="3744530"/>
              </a:xfrm>
            </p:grpSpPr>
            <p:grpSp>
              <p:nvGrpSpPr>
                <p:cNvPr id="144" name="Группа 143"/>
                <p:cNvGrpSpPr/>
                <p:nvPr/>
              </p:nvGrpSpPr>
              <p:grpSpPr>
                <a:xfrm>
                  <a:off x="3612754" y="1746359"/>
                  <a:ext cx="998260" cy="3744530"/>
                  <a:chOff x="274845" y="1428592"/>
                  <a:chExt cx="1885287" cy="3744530"/>
                </a:xfrm>
              </p:grpSpPr>
              <p:cxnSp>
                <p:nvCxnSpPr>
                  <p:cNvPr id="150" name="Straight Connector 6"/>
                  <p:cNvCxnSpPr/>
                  <p:nvPr/>
                </p:nvCxnSpPr>
                <p:spPr>
                  <a:xfrm>
                    <a:off x="274845" y="5173122"/>
                    <a:ext cx="1812964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51" name="Группа 150"/>
                  <p:cNvGrpSpPr/>
                  <p:nvPr/>
                </p:nvGrpSpPr>
                <p:grpSpPr>
                  <a:xfrm>
                    <a:off x="274845" y="1428592"/>
                    <a:ext cx="1885287" cy="3744530"/>
                    <a:chOff x="274845" y="1428592"/>
                    <a:chExt cx="1885287" cy="3744530"/>
                  </a:xfrm>
                </p:grpSpPr>
                <p:cxnSp>
                  <p:nvCxnSpPr>
                    <p:cNvPr id="152" name="Straight Connector 5"/>
                    <p:cNvCxnSpPr/>
                    <p:nvPr/>
                  </p:nvCxnSpPr>
                  <p:spPr>
                    <a:xfrm flipH="1">
                      <a:off x="2129129" y="1439322"/>
                      <a:ext cx="31003" cy="3733800"/>
                    </a:xfrm>
                    <a:prstGeom prst="line">
                      <a:avLst/>
                    </a:prstGeom>
                    <a:ln w="57150" cmpd="sng">
                      <a:solidFill>
                        <a:schemeClr val="accent2">
                          <a:lumMod val="50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5" name="Straight Connector 5"/>
                    <p:cNvCxnSpPr/>
                    <p:nvPr/>
                  </p:nvCxnSpPr>
                  <p:spPr>
                    <a:xfrm flipH="1">
                      <a:off x="274845" y="1428592"/>
                      <a:ext cx="47386" cy="3744530"/>
                    </a:xfrm>
                    <a:prstGeom prst="line">
                      <a:avLst/>
                    </a:prstGeom>
                    <a:ln w="57150" cmpd="sng">
                      <a:solidFill>
                        <a:schemeClr val="accent2">
                          <a:lumMod val="50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145" name="TextBox 144"/>
                <p:cNvSpPr txBox="1"/>
                <p:nvPr/>
              </p:nvSpPr>
              <p:spPr>
                <a:xfrm>
                  <a:off x="3898360" y="5123191"/>
                  <a:ext cx="40908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600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42</a:t>
                  </a:r>
                </a:p>
              </p:txBody>
            </p:sp>
          </p:grpSp>
          <p:cxnSp>
            <p:nvCxnSpPr>
              <p:cNvPr id="160" name="Straight Connector 38"/>
              <p:cNvCxnSpPr/>
              <p:nvPr/>
            </p:nvCxnSpPr>
            <p:spPr>
              <a:xfrm>
                <a:off x="8103211" y="5089961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6" name="TextBox 165"/>
              <p:cNvSpPr txBox="1"/>
              <p:nvPr/>
            </p:nvSpPr>
            <p:spPr>
              <a:xfrm>
                <a:off x="8426889" y="3871174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9153550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ru-RU" dirty="0"/>
              <a:t>Статические методы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8600" y="685800"/>
            <a:ext cx="86868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panose="020F0502020204030204" pitchFamily="34" charset="0"/>
              </a:rPr>
              <a:t>Статические методы как правило используются в классах для выполнения атомарных операций, не полагающихся на данные экземпляра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8600" y="1600200"/>
            <a:ext cx="8686800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Чтобы определить статический метод в объявлении метода следует  использовать ключевое слово 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static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7" name="Flowchart: Document 6"/>
          <p:cNvSpPr/>
          <p:nvPr/>
        </p:nvSpPr>
        <p:spPr>
          <a:xfrm>
            <a:off x="228600" y="2438400"/>
            <a:ext cx="8686800" cy="1524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700" dirty="0">
              <a:latin typeface="Consolas" pitchFamily="49" charset="0"/>
              <a:cs typeface="Consolas" pitchFamily="49" charset="0"/>
            </a:endParaRPr>
          </a:p>
          <a:p>
            <a:endParaRPr lang="ru-RU" sz="1700" dirty="0">
              <a:latin typeface="Consolas" pitchFamily="49" charset="0"/>
              <a:cs typeface="Consolas" pitchFamily="49" charset="0"/>
            </a:endParaRPr>
          </a:p>
          <a:p>
            <a:r>
              <a:rPr lang="ru-RU" sz="1700" dirty="0">
                <a:latin typeface="Consolas" pitchFamily="49" charset="0"/>
                <a:cs typeface="Consolas" pitchFamily="49" charset="0"/>
              </a:rPr>
              <a:t>class Sales</a:t>
            </a:r>
          </a:p>
          <a:p>
            <a:r>
              <a:rPr lang="ru-RU" sz="17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700" dirty="0">
                <a:latin typeface="Consolas" pitchFamily="49" charset="0"/>
                <a:cs typeface="Consolas" pitchFamily="49" charset="0"/>
              </a:rPr>
              <a:t>    public </a:t>
            </a:r>
            <a:r>
              <a:rPr lang="ru-RU" sz="1700" b="1" dirty="0" err="1">
                <a:latin typeface="Consolas" pitchFamily="49" charset="0"/>
                <a:cs typeface="Consolas" pitchFamily="49" charset="0"/>
              </a:rPr>
              <a:t>static</a:t>
            </a:r>
            <a:r>
              <a:rPr lang="ru-RU" sz="1700" dirty="0">
                <a:latin typeface="Consolas" pitchFamily="49" charset="0"/>
                <a:cs typeface="Consolas" pitchFamily="49" charset="0"/>
              </a:rPr>
              <a:t> double </a:t>
            </a:r>
            <a:r>
              <a:rPr lang="ru-RU" sz="1700" dirty="0" err="1">
                <a:latin typeface="Consolas" pitchFamily="49" charset="0"/>
                <a:cs typeface="Consolas" pitchFamily="49" charset="0"/>
              </a:rPr>
              <a:t>GetMonthlySalesTax</a:t>
            </a:r>
            <a:r>
              <a:rPr lang="ru-RU" sz="1700" dirty="0">
                <a:latin typeface="Consolas" pitchFamily="49" charset="0"/>
                <a:cs typeface="Consolas" pitchFamily="49" charset="0"/>
              </a:rPr>
              <a:t>(double </a:t>
            </a:r>
            <a:r>
              <a:rPr lang="ru-RU" sz="1700" dirty="0" err="1">
                <a:latin typeface="Consolas" pitchFamily="49" charset="0"/>
                <a:cs typeface="Consolas" pitchFamily="49" charset="0"/>
              </a:rPr>
              <a:t>monthlyProfit</a:t>
            </a:r>
            <a:r>
              <a:rPr lang="ru-RU" sz="17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700" dirty="0">
                <a:latin typeface="Consolas" pitchFamily="49" charset="0"/>
                <a:cs typeface="Consolas" pitchFamily="49" charset="0"/>
              </a:rPr>
              <a:t>    {...}</a:t>
            </a:r>
          </a:p>
          <a:p>
            <a:r>
              <a:rPr lang="ru-RU" sz="17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algn="just"/>
            <a:endParaRPr lang="ru-RU" sz="1700" dirty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9" name="Picture 8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8301919" flipV="1">
            <a:off x="1813064" y="2322642"/>
            <a:ext cx="1360851" cy="297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Flowchart: Document 9"/>
          <p:cNvSpPr/>
          <p:nvPr/>
        </p:nvSpPr>
        <p:spPr>
          <a:xfrm>
            <a:off x="785244" y="3733800"/>
            <a:ext cx="8153400" cy="2057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class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Sales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private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static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double salesTaxPercentage = 20;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static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double GetMonthlySalesTax(double monthlyProfit)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return (salesTaxPercentage * monthlyProfit) / 100;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28600" y="5562600"/>
            <a:ext cx="8686800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Статические методы могут использовать только данные, хранящиеся в статических полях и данные, которые передаются в качестве параметров в сигнатуре метода</a:t>
            </a:r>
          </a:p>
        </p:txBody>
      </p:sp>
    </p:spTree>
    <p:extLst>
      <p:ext uri="{BB962C8B-B14F-4D97-AF65-F5344CB8AC3E}">
        <p14:creationId xmlns:p14="http://schemas.microsoft.com/office/powerpoint/2010/main" val="41036774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Статические методы, статические конструкторы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28600" y="685800"/>
            <a:ext cx="86868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Тип может содержать как статические члены, так и члены экземпляра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228600" y="1474146"/>
            <a:ext cx="86868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При разработке служебного класса, содержащего только статические члены, можно объявить сам класс как статический (не относится к структурным типам!)</a:t>
            </a:r>
          </a:p>
        </p:txBody>
      </p:sp>
      <p:sp>
        <p:nvSpPr>
          <p:cNvPr id="14" name="Flowchart: Document 13"/>
          <p:cNvSpPr/>
          <p:nvPr/>
        </p:nvSpPr>
        <p:spPr>
          <a:xfrm>
            <a:off x="217227" y="2707837"/>
            <a:ext cx="2894272" cy="1371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static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class</a:t>
            </a:r>
            <a:r>
              <a:rPr lang="en-US" sz="1600" b="1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(!)</a:t>
            </a:r>
            <a:r>
              <a:rPr lang="ru-RU" sz="16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Sales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6" name="Flowchart: Document 15"/>
          <p:cNvSpPr/>
          <p:nvPr/>
        </p:nvSpPr>
        <p:spPr>
          <a:xfrm>
            <a:off x="212677" y="4149988"/>
            <a:ext cx="3285290" cy="2092771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class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Sales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static Sales()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 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...  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20" name="Rounded Rectangle 14"/>
          <p:cNvSpPr/>
          <p:nvPr/>
        </p:nvSpPr>
        <p:spPr>
          <a:xfrm>
            <a:off x="3011753" y="2254358"/>
            <a:ext cx="5916010" cy="1981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Создание экземпляра невозможно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Не наследует интерфейсов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В нем можно использовать только статические члены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Не может быть членом-полем, параметром метода или локальной переменной</a:t>
            </a:r>
          </a:p>
        </p:txBody>
      </p:sp>
      <p:sp>
        <p:nvSpPr>
          <p:cNvPr id="13" name="Rounded Rectangle 14"/>
          <p:cNvSpPr/>
          <p:nvPr/>
        </p:nvSpPr>
        <p:spPr>
          <a:xfrm>
            <a:off x="3006066" y="4624873"/>
            <a:ext cx="5921697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Типы могут содержать статические конструкторы (конструкторы классов или инициализаторы типов )</a:t>
            </a:r>
          </a:p>
        </p:txBody>
      </p:sp>
    </p:spTree>
    <p:extLst>
      <p:ext uri="{BB962C8B-B14F-4D97-AF65-F5344CB8AC3E}">
        <p14:creationId xmlns:p14="http://schemas.microsoft.com/office/powerpoint/2010/main" val="4055270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ru-RU" dirty="0"/>
              <a:t>Статические конструкторы</a:t>
            </a:r>
          </a:p>
        </p:txBody>
      </p:sp>
      <p:sp>
        <p:nvSpPr>
          <p:cNvPr id="4" name="Полилиния 3"/>
          <p:cNvSpPr/>
          <p:nvPr/>
        </p:nvSpPr>
        <p:spPr>
          <a:xfrm>
            <a:off x="228600" y="990600"/>
            <a:ext cx="8686800" cy="1017305"/>
          </a:xfrm>
          <a:custGeom>
            <a:avLst/>
            <a:gdLst>
              <a:gd name="connsiteX0" fmla="*/ 0 w 8763000"/>
              <a:gd name="connsiteY0" fmla="*/ 169554 h 1017305"/>
              <a:gd name="connsiteX1" fmla="*/ 169554 w 8763000"/>
              <a:gd name="connsiteY1" fmla="*/ 0 h 1017305"/>
              <a:gd name="connsiteX2" fmla="*/ 8593446 w 8763000"/>
              <a:gd name="connsiteY2" fmla="*/ 0 h 1017305"/>
              <a:gd name="connsiteX3" fmla="*/ 8763000 w 8763000"/>
              <a:gd name="connsiteY3" fmla="*/ 169554 h 1017305"/>
              <a:gd name="connsiteX4" fmla="*/ 8763000 w 8763000"/>
              <a:gd name="connsiteY4" fmla="*/ 847751 h 1017305"/>
              <a:gd name="connsiteX5" fmla="*/ 8593446 w 8763000"/>
              <a:gd name="connsiteY5" fmla="*/ 1017305 h 1017305"/>
              <a:gd name="connsiteX6" fmla="*/ 169554 w 8763000"/>
              <a:gd name="connsiteY6" fmla="*/ 1017305 h 1017305"/>
              <a:gd name="connsiteX7" fmla="*/ 0 w 8763000"/>
              <a:gd name="connsiteY7" fmla="*/ 847751 h 1017305"/>
              <a:gd name="connsiteX8" fmla="*/ 0 w 8763000"/>
              <a:gd name="connsiteY8" fmla="*/ 169554 h 1017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63000" h="1017305">
                <a:moveTo>
                  <a:pt x="0" y="169554"/>
                </a:moveTo>
                <a:cubicBezTo>
                  <a:pt x="0" y="75912"/>
                  <a:pt x="75912" y="0"/>
                  <a:pt x="169554" y="0"/>
                </a:cubicBezTo>
                <a:lnTo>
                  <a:pt x="8593446" y="0"/>
                </a:lnTo>
                <a:cubicBezTo>
                  <a:pt x="8687088" y="0"/>
                  <a:pt x="8763000" y="75912"/>
                  <a:pt x="8763000" y="169554"/>
                </a:cubicBezTo>
                <a:lnTo>
                  <a:pt x="8763000" y="847751"/>
                </a:lnTo>
                <a:cubicBezTo>
                  <a:pt x="8763000" y="941393"/>
                  <a:pt x="8687088" y="1017305"/>
                  <a:pt x="8593446" y="1017305"/>
                </a:cubicBezTo>
                <a:lnTo>
                  <a:pt x="169554" y="1017305"/>
                </a:lnTo>
                <a:cubicBezTo>
                  <a:pt x="75912" y="1017305"/>
                  <a:pt x="0" y="941393"/>
                  <a:pt x="0" y="847751"/>
                </a:cubicBezTo>
                <a:lnTo>
                  <a:pt x="0" y="16955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118241" tIns="118241" rIns="118241" bIns="118241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panose="020F0502020204030204" pitchFamily="34" charset="0"/>
              </a:rPr>
              <a:t>При использовании статических конструкторов типов необходимо следовать некоторым правилам, чтобы избежать ошибок компиляции</a:t>
            </a:r>
          </a:p>
        </p:txBody>
      </p:sp>
      <p:sp>
        <p:nvSpPr>
          <p:cNvPr id="5" name="Полилиния 4"/>
          <p:cNvSpPr/>
          <p:nvPr/>
        </p:nvSpPr>
        <p:spPr>
          <a:xfrm>
            <a:off x="228600" y="2195106"/>
            <a:ext cx="8686800" cy="860484"/>
          </a:xfrm>
          <a:custGeom>
            <a:avLst/>
            <a:gdLst>
              <a:gd name="connsiteX0" fmla="*/ 0 w 8763000"/>
              <a:gd name="connsiteY0" fmla="*/ 143417 h 860484"/>
              <a:gd name="connsiteX1" fmla="*/ 143417 w 8763000"/>
              <a:gd name="connsiteY1" fmla="*/ 0 h 860484"/>
              <a:gd name="connsiteX2" fmla="*/ 8619583 w 8763000"/>
              <a:gd name="connsiteY2" fmla="*/ 0 h 860484"/>
              <a:gd name="connsiteX3" fmla="*/ 8763000 w 8763000"/>
              <a:gd name="connsiteY3" fmla="*/ 143417 h 860484"/>
              <a:gd name="connsiteX4" fmla="*/ 8763000 w 8763000"/>
              <a:gd name="connsiteY4" fmla="*/ 717067 h 860484"/>
              <a:gd name="connsiteX5" fmla="*/ 8619583 w 8763000"/>
              <a:gd name="connsiteY5" fmla="*/ 860484 h 860484"/>
              <a:gd name="connsiteX6" fmla="*/ 143417 w 8763000"/>
              <a:gd name="connsiteY6" fmla="*/ 860484 h 860484"/>
              <a:gd name="connsiteX7" fmla="*/ 0 w 8763000"/>
              <a:gd name="connsiteY7" fmla="*/ 717067 h 860484"/>
              <a:gd name="connsiteX8" fmla="*/ 0 w 8763000"/>
              <a:gd name="connsiteY8" fmla="*/ 143417 h 860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63000" h="860484">
                <a:moveTo>
                  <a:pt x="0" y="143417"/>
                </a:moveTo>
                <a:cubicBezTo>
                  <a:pt x="0" y="64210"/>
                  <a:pt x="64210" y="0"/>
                  <a:pt x="143417" y="0"/>
                </a:cubicBezTo>
                <a:lnTo>
                  <a:pt x="8619583" y="0"/>
                </a:lnTo>
                <a:cubicBezTo>
                  <a:pt x="8698790" y="0"/>
                  <a:pt x="8763000" y="64210"/>
                  <a:pt x="8763000" y="143417"/>
                </a:cubicBezTo>
                <a:lnTo>
                  <a:pt x="8763000" y="717067"/>
                </a:lnTo>
                <a:cubicBezTo>
                  <a:pt x="8763000" y="796274"/>
                  <a:pt x="8698790" y="860484"/>
                  <a:pt x="8619583" y="860484"/>
                </a:cubicBezTo>
                <a:lnTo>
                  <a:pt x="143417" y="860484"/>
                </a:lnTo>
                <a:cubicBezTo>
                  <a:pt x="64210" y="860484"/>
                  <a:pt x="0" y="796274"/>
                  <a:pt x="0" y="717067"/>
                </a:cubicBezTo>
                <a:lnTo>
                  <a:pt x="0" y="143417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0585" tIns="110585" rIns="110585" bIns="110585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panose="020F0502020204030204" pitchFamily="34" charset="0"/>
              </a:rPr>
              <a:t>Можно определить только один конструктор, имеющий модификатор static</a:t>
            </a:r>
          </a:p>
        </p:txBody>
      </p:sp>
      <p:sp>
        <p:nvSpPr>
          <p:cNvPr id="6" name="Полилиния 5"/>
          <p:cNvSpPr/>
          <p:nvPr/>
        </p:nvSpPr>
        <p:spPr>
          <a:xfrm>
            <a:off x="228600" y="3242790"/>
            <a:ext cx="8686800" cy="801907"/>
          </a:xfrm>
          <a:custGeom>
            <a:avLst/>
            <a:gdLst>
              <a:gd name="connsiteX0" fmla="*/ 0 w 8763000"/>
              <a:gd name="connsiteY0" fmla="*/ 133654 h 801907"/>
              <a:gd name="connsiteX1" fmla="*/ 133654 w 8763000"/>
              <a:gd name="connsiteY1" fmla="*/ 0 h 801907"/>
              <a:gd name="connsiteX2" fmla="*/ 8629346 w 8763000"/>
              <a:gd name="connsiteY2" fmla="*/ 0 h 801907"/>
              <a:gd name="connsiteX3" fmla="*/ 8763000 w 8763000"/>
              <a:gd name="connsiteY3" fmla="*/ 133654 h 801907"/>
              <a:gd name="connsiteX4" fmla="*/ 8763000 w 8763000"/>
              <a:gd name="connsiteY4" fmla="*/ 668253 h 801907"/>
              <a:gd name="connsiteX5" fmla="*/ 8629346 w 8763000"/>
              <a:gd name="connsiteY5" fmla="*/ 801907 h 801907"/>
              <a:gd name="connsiteX6" fmla="*/ 133654 w 8763000"/>
              <a:gd name="connsiteY6" fmla="*/ 801907 h 801907"/>
              <a:gd name="connsiteX7" fmla="*/ 0 w 8763000"/>
              <a:gd name="connsiteY7" fmla="*/ 668253 h 801907"/>
              <a:gd name="connsiteX8" fmla="*/ 0 w 8763000"/>
              <a:gd name="connsiteY8" fmla="*/ 133654 h 801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63000" h="801907">
                <a:moveTo>
                  <a:pt x="0" y="133654"/>
                </a:moveTo>
                <a:cubicBezTo>
                  <a:pt x="0" y="59839"/>
                  <a:pt x="59839" y="0"/>
                  <a:pt x="133654" y="0"/>
                </a:cubicBezTo>
                <a:lnTo>
                  <a:pt x="8629346" y="0"/>
                </a:lnTo>
                <a:cubicBezTo>
                  <a:pt x="8703161" y="0"/>
                  <a:pt x="8763000" y="59839"/>
                  <a:pt x="8763000" y="133654"/>
                </a:cubicBezTo>
                <a:lnTo>
                  <a:pt x="8763000" y="668253"/>
                </a:lnTo>
                <a:cubicBezTo>
                  <a:pt x="8763000" y="742068"/>
                  <a:pt x="8703161" y="801907"/>
                  <a:pt x="8629346" y="801907"/>
                </a:cubicBezTo>
                <a:lnTo>
                  <a:pt x="133654" y="801907"/>
                </a:lnTo>
                <a:cubicBezTo>
                  <a:pt x="59839" y="801907"/>
                  <a:pt x="0" y="742068"/>
                  <a:pt x="0" y="668253"/>
                </a:cubicBezTo>
                <a:lnTo>
                  <a:pt x="0" y="13365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7726" tIns="107726" rIns="107726" bIns="10772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kern="1200" dirty="0">
                <a:solidFill>
                  <a:schemeClr val="bg1"/>
                </a:solidFill>
                <a:latin typeface="Calibri" panose="020F0502020204030204" pitchFamily="34" charset="0"/>
              </a:rPr>
              <a:t>C</a:t>
            </a:r>
            <a:r>
              <a:rPr lang="ru-RU" sz="1800" kern="1200" dirty="0">
                <a:solidFill>
                  <a:schemeClr val="bg1"/>
                </a:solidFill>
                <a:latin typeface="Calibri" panose="020F0502020204030204" pitchFamily="34" charset="0"/>
              </a:rPr>
              <a:t>татический конструктор всегда использует неявный модификатор доступа private</a:t>
            </a:r>
          </a:p>
        </p:txBody>
      </p:sp>
      <p:sp>
        <p:nvSpPr>
          <p:cNvPr id="7" name="Полилиния 6"/>
          <p:cNvSpPr/>
          <p:nvPr/>
        </p:nvSpPr>
        <p:spPr>
          <a:xfrm>
            <a:off x="228600" y="4231898"/>
            <a:ext cx="8686800" cy="862796"/>
          </a:xfrm>
          <a:custGeom>
            <a:avLst/>
            <a:gdLst>
              <a:gd name="connsiteX0" fmla="*/ 0 w 8763000"/>
              <a:gd name="connsiteY0" fmla="*/ 143802 h 862796"/>
              <a:gd name="connsiteX1" fmla="*/ 143802 w 8763000"/>
              <a:gd name="connsiteY1" fmla="*/ 0 h 862796"/>
              <a:gd name="connsiteX2" fmla="*/ 8619198 w 8763000"/>
              <a:gd name="connsiteY2" fmla="*/ 0 h 862796"/>
              <a:gd name="connsiteX3" fmla="*/ 8763000 w 8763000"/>
              <a:gd name="connsiteY3" fmla="*/ 143802 h 862796"/>
              <a:gd name="connsiteX4" fmla="*/ 8763000 w 8763000"/>
              <a:gd name="connsiteY4" fmla="*/ 718994 h 862796"/>
              <a:gd name="connsiteX5" fmla="*/ 8619198 w 8763000"/>
              <a:gd name="connsiteY5" fmla="*/ 862796 h 862796"/>
              <a:gd name="connsiteX6" fmla="*/ 143802 w 8763000"/>
              <a:gd name="connsiteY6" fmla="*/ 862796 h 862796"/>
              <a:gd name="connsiteX7" fmla="*/ 0 w 8763000"/>
              <a:gd name="connsiteY7" fmla="*/ 718994 h 862796"/>
              <a:gd name="connsiteX8" fmla="*/ 0 w 8763000"/>
              <a:gd name="connsiteY8" fmla="*/ 143802 h 862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63000" h="862796">
                <a:moveTo>
                  <a:pt x="0" y="143802"/>
                </a:moveTo>
                <a:cubicBezTo>
                  <a:pt x="0" y="64382"/>
                  <a:pt x="64382" y="0"/>
                  <a:pt x="143802" y="0"/>
                </a:cubicBezTo>
                <a:lnTo>
                  <a:pt x="8619198" y="0"/>
                </a:lnTo>
                <a:cubicBezTo>
                  <a:pt x="8698618" y="0"/>
                  <a:pt x="8763000" y="64382"/>
                  <a:pt x="8763000" y="143802"/>
                </a:cubicBezTo>
                <a:lnTo>
                  <a:pt x="8763000" y="718994"/>
                </a:lnTo>
                <a:cubicBezTo>
                  <a:pt x="8763000" y="798414"/>
                  <a:pt x="8698618" y="862796"/>
                  <a:pt x="8619198" y="862796"/>
                </a:cubicBezTo>
                <a:lnTo>
                  <a:pt x="143802" y="862796"/>
                </a:lnTo>
                <a:cubicBezTo>
                  <a:pt x="64382" y="862796"/>
                  <a:pt x="0" y="798414"/>
                  <a:pt x="0" y="718994"/>
                </a:cubicBezTo>
                <a:lnTo>
                  <a:pt x="0" y="1438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0698" tIns="110698" rIns="110698" bIns="110698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panose="020F0502020204030204" pitchFamily="34" charset="0"/>
              </a:rPr>
              <a:t>Нельзя указать список параметров</a:t>
            </a:r>
          </a:p>
        </p:txBody>
      </p:sp>
      <p:sp>
        <p:nvSpPr>
          <p:cNvPr id="8" name="Полилиния 7"/>
          <p:cNvSpPr/>
          <p:nvPr/>
        </p:nvSpPr>
        <p:spPr>
          <a:xfrm>
            <a:off x="228600" y="5281894"/>
            <a:ext cx="8686800" cy="822678"/>
          </a:xfrm>
          <a:custGeom>
            <a:avLst/>
            <a:gdLst>
              <a:gd name="connsiteX0" fmla="*/ 0 w 8763000"/>
              <a:gd name="connsiteY0" fmla="*/ 137116 h 822678"/>
              <a:gd name="connsiteX1" fmla="*/ 137116 w 8763000"/>
              <a:gd name="connsiteY1" fmla="*/ 0 h 822678"/>
              <a:gd name="connsiteX2" fmla="*/ 8625884 w 8763000"/>
              <a:gd name="connsiteY2" fmla="*/ 0 h 822678"/>
              <a:gd name="connsiteX3" fmla="*/ 8763000 w 8763000"/>
              <a:gd name="connsiteY3" fmla="*/ 137116 h 822678"/>
              <a:gd name="connsiteX4" fmla="*/ 8763000 w 8763000"/>
              <a:gd name="connsiteY4" fmla="*/ 685562 h 822678"/>
              <a:gd name="connsiteX5" fmla="*/ 8625884 w 8763000"/>
              <a:gd name="connsiteY5" fmla="*/ 822678 h 822678"/>
              <a:gd name="connsiteX6" fmla="*/ 137116 w 8763000"/>
              <a:gd name="connsiteY6" fmla="*/ 822678 h 822678"/>
              <a:gd name="connsiteX7" fmla="*/ 0 w 8763000"/>
              <a:gd name="connsiteY7" fmla="*/ 685562 h 822678"/>
              <a:gd name="connsiteX8" fmla="*/ 0 w 8763000"/>
              <a:gd name="connsiteY8" fmla="*/ 137116 h 82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63000" h="822678">
                <a:moveTo>
                  <a:pt x="0" y="137116"/>
                </a:moveTo>
                <a:cubicBezTo>
                  <a:pt x="0" y="61389"/>
                  <a:pt x="61389" y="0"/>
                  <a:pt x="137116" y="0"/>
                </a:cubicBezTo>
                <a:lnTo>
                  <a:pt x="8625884" y="0"/>
                </a:lnTo>
                <a:cubicBezTo>
                  <a:pt x="8701611" y="0"/>
                  <a:pt x="8763000" y="61389"/>
                  <a:pt x="8763000" y="137116"/>
                </a:cubicBezTo>
                <a:lnTo>
                  <a:pt x="8763000" y="685562"/>
                </a:lnTo>
                <a:cubicBezTo>
                  <a:pt x="8763000" y="761289"/>
                  <a:pt x="8701611" y="822678"/>
                  <a:pt x="8625884" y="822678"/>
                </a:cubicBezTo>
                <a:lnTo>
                  <a:pt x="137116" y="822678"/>
                </a:lnTo>
                <a:cubicBezTo>
                  <a:pt x="61389" y="822678"/>
                  <a:pt x="0" y="761289"/>
                  <a:pt x="0" y="685562"/>
                </a:cubicBezTo>
                <a:lnTo>
                  <a:pt x="0" y="13711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8740" tIns="108740" rIns="108740" bIns="108740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panose="020F0502020204030204" pitchFamily="34" charset="0"/>
              </a:rPr>
              <a:t>Статический конструктор может содержать только ссылки на другие статические члены</a:t>
            </a:r>
          </a:p>
        </p:txBody>
      </p:sp>
    </p:spTree>
    <p:extLst>
      <p:ext uri="{BB962C8B-B14F-4D97-AF65-F5344CB8AC3E}">
        <p14:creationId xmlns:p14="http://schemas.microsoft.com/office/powerpoint/2010/main" val="729319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Статические конструкторы</a:t>
            </a:r>
          </a:p>
        </p:txBody>
      </p:sp>
      <p:sp>
        <p:nvSpPr>
          <p:cNvPr id="5" name="Скругленный прямоугольник 4"/>
          <p:cNvSpPr/>
          <p:nvPr/>
        </p:nvSpPr>
        <p:spPr bwMode="auto">
          <a:xfrm>
            <a:off x="304800" y="762000"/>
            <a:ext cx="8610600" cy="1600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Статический конструктор для класса выполняется не более одного раза в домене приложения. Выполнение статического конструктора инициируется одним из следующих событий: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создается экземпляр класса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происходит обращение к любому статическому члену класса</a:t>
            </a:r>
          </a:p>
        </p:txBody>
      </p:sp>
      <p:sp>
        <p:nvSpPr>
          <p:cNvPr id="4" name="Блок-схема: документ 3"/>
          <p:cNvSpPr/>
          <p:nvPr/>
        </p:nvSpPr>
        <p:spPr bwMode="auto">
          <a:xfrm>
            <a:off x="304800" y="2543100"/>
            <a:ext cx="8610600" cy="3855425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indent="-342900">
              <a:buFont typeface="+mj-lt"/>
              <a:buAutoNum type="arabicPeriod"/>
            </a:pPr>
            <a:endParaRPr lang="en-US" dirty="0">
              <a:latin typeface="Calibri" panose="020F0502020204030204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onsolas" panose="020B0609020204030204" pitchFamily="49" charset="0"/>
              </a:rPr>
              <a:t>A type may have a type-initializer method, or not.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onsolas" panose="020B0609020204030204" pitchFamily="49" charset="0"/>
              </a:rPr>
              <a:t>A type may be specified as having a relaxed semantic for its type-initializer method (for convenience below, we call this relaxed semantic </a:t>
            </a:r>
            <a:r>
              <a:rPr lang="en-US" dirty="0" err="1">
                <a:latin typeface="Calibri" panose="020F0502020204030204" pitchFamily="34" charset="0"/>
                <a:cs typeface="Consolas" panose="020B0609020204030204" pitchFamily="49" charset="0"/>
              </a:rPr>
              <a:t>BeforeFieldInit</a:t>
            </a:r>
            <a:r>
              <a:rPr lang="en-US" dirty="0">
                <a:latin typeface="Calibri" panose="020F0502020204030204" pitchFamily="34" charset="0"/>
                <a:cs typeface="Consolas" panose="020B0609020204030204" pitchFamily="49" charset="0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onsolas" panose="020B0609020204030204" pitchFamily="49" charset="0"/>
              </a:rPr>
              <a:t>If marked </a:t>
            </a:r>
            <a:r>
              <a:rPr lang="en-US" dirty="0" err="1">
                <a:latin typeface="Calibri" panose="020F0502020204030204" pitchFamily="34" charset="0"/>
                <a:cs typeface="Consolas" panose="020B0609020204030204" pitchFamily="49" charset="0"/>
              </a:rPr>
              <a:t>BeforeFieldInit</a:t>
            </a:r>
            <a:r>
              <a:rPr lang="en-US" dirty="0">
                <a:latin typeface="Calibri" panose="020F0502020204030204" pitchFamily="34" charset="0"/>
                <a:cs typeface="Consolas" panose="020B0609020204030204" pitchFamily="49" charset="0"/>
              </a:rPr>
              <a:t> then the type's initializer method is executed at, or sometime before, first access to any static field defined for that type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onsolas" panose="020B0609020204030204" pitchFamily="49" charset="0"/>
              </a:rPr>
              <a:t>If not marked </a:t>
            </a:r>
            <a:r>
              <a:rPr lang="en-US" dirty="0" err="1">
                <a:latin typeface="Calibri" panose="020F0502020204030204" pitchFamily="34" charset="0"/>
                <a:cs typeface="Consolas" panose="020B0609020204030204" pitchFamily="49" charset="0"/>
              </a:rPr>
              <a:t>BeforeFieldInit</a:t>
            </a:r>
            <a:r>
              <a:rPr lang="en-US" dirty="0">
                <a:latin typeface="Calibri" panose="020F0502020204030204" pitchFamily="34" charset="0"/>
                <a:cs typeface="Consolas" panose="020B0609020204030204" pitchFamily="49" charset="0"/>
              </a:rPr>
              <a:t> then that type's initializer method is executed at (i.e., is triggered by):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onsolas" panose="020B0609020204030204" pitchFamily="49" charset="0"/>
              </a:rPr>
              <a:t>first access to any static or instance field of that type, 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onsolas" panose="020B0609020204030204" pitchFamily="49" charset="0"/>
              </a:rPr>
              <a:t>first invocation of any static, instance or virtual method of that type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onsolas" panose="020B0609020204030204" pitchFamily="49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cs typeface="Consolas" panose="020B0609020204030204" pitchFamily="49" charset="0"/>
              </a:rPr>
              <a:t>	CLI specification (ECMA 335) states in section 8.9.5</a:t>
            </a:r>
          </a:p>
        </p:txBody>
      </p:sp>
    </p:spTree>
    <p:extLst>
      <p:ext uri="{BB962C8B-B14F-4D97-AF65-F5344CB8AC3E}">
        <p14:creationId xmlns:p14="http://schemas.microsoft.com/office/powerpoint/2010/main" val="2675946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Статические конструкторы, использование, шаблон </a:t>
            </a:r>
            <a:r>
              <a:rPr lang="en-US" dirty="0"/>
              <a:t>S</a:t>
            </a:r>
            <a:r>
              <a:rPr lang="ru-RU" dirty="0" err="1"/>
              <a:t>ingleton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 bwMode="auto">
          <a:xfrm>
            <a:off x="226952" y="685800"/>
            <a:ext cx="8726607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Класс, реализующий шаблон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S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ingleton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: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гарантирует, что можно создать только один его экземпляр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 предоставляет точку доступа для получения этого экземпляра</a:t>
            </a:r>
          </a:p>
        </p:txBody>
      </p:sp>
      <p:sp>
        <p:nvSpPr>
          <p:cNvPr id="5" name="Скругленный прямоугольник 4"/>
          <p:cNvSpPr/>
          <p:nvPr/>
        </p:nvSpPr>
        <p:spPr bwMode="auto">
          <a:xfrm>
            <a:off x="204206" y="1783375"/>
            <a:ext cx="8726607" cy="2179025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Введение отладочной информации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Реализация сессий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Кэш приложения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Менеджер печати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Доступ к аппаратному обеспечению </a:t>
            </a:r>
          </a:p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Нередко используется вместе с другими шаблонами (Абстрактной фабрикой, Строителем и Прототипом) для обеспечения уникальности их экземпляра</a:t>
            </a:r>
          </a:p>
        </p:txBody>
      </p:sp>
      <p:sp>
        <p:nvSpPr>
          <p:cNvPr id="6" name="Скругленный прямоугольник 5"/>
          <p:cNvSpPr/>
          <p:nvPr/>
        </p:nvSpPr>
        <p:spPr bwMode="auto">
          <a:xfrm>
            <a:off x="226952" y="4138250"/>
            <a:ext cx="8726607" cy="211015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Негативные последствия использования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S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ingleton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являются проявлением его «глобализации»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Многие части приложения становятся зависимы от него и, косвенно, друг от друга. Это усложняет внесение изменений в дальнейшем. Облегчить ситуацию можно используя Внедрение зависимостей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Приложение становится сложнее тестировать, т.к. данные, полученные от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S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ingleton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, могут быть созданы в другом модуле</a:t>
            </a:r>
          </a:p>
        </p:txBody>
      </p:sp>
    </p:spTree>
    <p:extLst>
      <p:ext uri="{BB962C8B-B14F-4D97-AF65-F5344CB8AC3E}">
        <p14:creationId xmlns:p14="http://schemas.microsoft.com/office/powerpoint/2010/main" val="2264458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1" y="838200"/>
            <a:ext cx="7086598" cy="4724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Статические конструкторы, использование, шаблон </a:t>
            </a:r>
            <a:r>
              <a:rPr lang="en-US" dirty="0"/>
              <a:t>S</a:t>
            </a:r>
            <a:r>
              <a:rPr lang="ru-RU" dirty="0" err="1"/>
              <a:t>ingleton</a:t>
            </a:r>
            <a:endParaRPr lang="ru-RU" dirty="0"/>
          </a:p>
        </p:txBody>
      </p:sp>
      <p:sp>
        <p:nvSpPr>
          <p:cNvPr id="3" name="Скругленный прямоугольник 2"/>
          <p:cNvSpPr/>
          <p:nvPr/>
        </p:nvSpPr>
        <p:spPr bwMode="auto">
          <a:xfrm>
            <a:off x="5990224" y="2438400"/>
            <a:ext cx="2985454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закрытый конструктор, чтобы запретить создание экземпляров извне</a:t>
            </a:r>
          </a:p>
        </p:txBody>
      </p:sp>
      <p:sp>
        <p:nvSpPr>
          <p:cNvPr id="10" name="Скругленный прямоугольник 9"/>
          <p:cNvSpPr/>
          <p:nvPr/>
        </p:nvSpPr>
        <p:spPr bwMode="auto">
          <a:xfrm>
            <a:off x="5989221" y="3757027"/>
            <a:ext cx="2984182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единственный экземпляр класса</a:t>
            </a:r>
          </a:p>
        </p:txBody>
      </p:sp>
      <p:pic>
        <p:nvPicPr>
          <p:cNvPr id="11" name="Content Placeholder 5" descr="arrow03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1909636">
            <a:off x="4926244" y="3713388"/>
            <a:ext cx="1375788" cy="2662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Content Placeholder 5" descr="arrow03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0108286" flipV="1">
            <a:off x="4706253" y="3021414"/>
            <a:ext cx="1339315" cy="259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Скругленный прямоугольник 15"/>
          <p:cNvSpPr/>
          <p:nvPr/>
        </p:nvSpPr>
        <p:spPr bwMode="auto">
          <a:xfrm>
            <a:off x="5990358" y="1066800"/>
            <a:ext cx="2984182" cy="1219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доступ к единственному экземпляру через свойство, открытое только для чтения</a:t>
            </a:r>
          </a:p>
        </p:txBody>
      </p:sp>
      <p:pic>
        <p:nvPicPr>
          <p:cNvPr id="18" name="Content Placeholder 5" descr="arrow03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9044988" flipV="1">
            <a:off x="4671807" y="2088588"/>
            <a:ext cx="1339315" cy="259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Скругленный прямоугольник 18"/>
          <p:cNvSpPr/>
          <p:nvPr/>
        </p:nvSpPr>
        <p:spPr bwMode="auto">
          <a:xfrm>
            <a:off x="5991495" y="4573137"/>
            <a:ext cx="2984182" cy="1371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клиентский код использует  свойство только для чтения для получения общего экземпляра класса.</a:t>
            </a:r>
          </a:p>
        </p:txBody>
      </p:sp>
      <p:pic>
        <p:nvPicPr>
          <p:cNvPr id="20" name="Content Placeholder 5" descr="arrow03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0311410">
            <a:off x="4931457" y="4779862"/>
            <a:ext cx="1375788" cy="2662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Скругленный прямоугольник 12"/>
          <p:cNvSpPr/>
          <p:nvPr/>
        </p:nvSpPr>
        <p:spPr bwMode="auto">
          <a:xfrm>
            <a:off x="228148" y="5544851"/>
            <a:ext cx="5639252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Реализация должна быть 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потокобезопасной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Реализация должна быть «отложенной» (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lazy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30061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Статические конструкторы, использование, шаблон </a:t>
            </a:r>
            <a:r>
              <a:rPr lang="en-US" dirty="0"/>
              <a:t>S</a:t>
            </a:r>
            <a:r>
              <a:rPr lang="ru-RU" dirty="0" err="1"/>
              <a:t>ingleton</a:t>
            </a:r>
            <a:endParaRPr lang="ru-RU" dirty="0"/>
          </a:p>
        </p:txBody>
      </p:sp>
      <p:sp>
        <p:nvSpPr>
          <p:cNvPr id="7" name="Rounded Rectangle 6"/>
          <p:cNvSpPr/>
          <p:nvPr/>
        </p:nvSpPr>
        <p:spPr>
          <a:xfrm>
            <a:off x="304800" y="838200"/>
            <a:ext cx="8534400" cy="2209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Реализация шаблона в общем виде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объявляем только закрытый конструктор, чтобы запретить создание экземпляров извне;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в закрытом поле размещаем единственный экземпляр класса;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предоставляем доступ к нему через свойство, открытое только для чтения;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клиентский код использует это свойство для получения общего экземпляра класса.</a:t>
            </a:r>
          </a:p>
        </p:txBody>
      </p:sp>
    </p:spTree>
    <p:extLst>
      <p:ext uri="{BB962C8B-B14F-4D97-AF65-F5344CB8AC3E}">
        <p14:creationId xmlns:p14="http://schemas.microsoft.com/office/powerpoint/2010/main" val="797543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Группа 12"/>
          <p:cNvGrpSpPr/>
          <p:nvPr/>
        </p:nvGrpSpPr>
        <p:grpSpPr>
          <a:xfrm>
            <a:off x="309916" y="762000"/>
            <a:ext cx="8529283" cy="5562600"/>
            <a:chOff x="309916" y="762000"/>
            <a:chExt cx="8529283" cy="5562600"/>
          </a:xfrm>
        </p:grpSpPr>
        <p:sp>
          <p:nvSpPr>
            <p:cNvPr id="4" name="Oval 3"/>
            <p:cNvSpPr/>
            <p:nvPr/>
          </p:nvSpPr>
          <p:spPr bwMode="auto">
            <a:xfrm>
              <a:off x="3131945" y="762000"/>
              <a:ext cx="1895803" cy="784469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Consolas"/>
                  <a:cs typeface="Consolas"/>
                </a:rPr>
                <a:t>Methods</a:t>
              </a:r>
            </a:p>
          </p:txBody>
        </p:sp>
        <p:sp>
          <p:nvSpPr>
            <p:cNvPr id="5" name="Oval 4"/>
            <p:cNvSpPr/>
            <p:nvPr/>
          </p:nvSpPr>
          <p:spPr bwMode="auto">
            <a:xfrm>
              <a:off x="944479" y="1689100"/>
              <a:ext cx="2260381" cy="570523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Consolas"/>
                  <a:cs typeface="Consolas"/>
                </a:rPr>
                <a:t>Static</a:t>
              </a:r>
            </a:p>
          </p:txBody>
        </p:sp>
        <p:sp>
          <p:nvSpPr>
            <p:cNvPr id="6" name="Oval 5"/>
            <p:cNvSpPr/>
            <p:nvPr/>
          </p:nvSpPr>
          <p:spPr bwMode="auto">
            <a:xfrm>
              <a:off x="4881917" y="1760415"/>
              <a:ext cx="2114550" cy="570523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Consolas"/>
                  <a:cs typeface="Consolas"/>
                </a:rPr>
                <a:t>Instance</a:t>
              </a:r>
            </a:p>
          </p:txBody>
        </p:sp>
        <p:sp>
          <p:nvSpPr>
            <p:cNvPr id="7" name="Oval 6"/>
            <p:cNvSpPr/>
            <p:nvPr/>
          </p:nvSpPr>
          <p:spPr bwMode="auto">
            <a:xfrm>
              <a:off x="3277776" y="2473569"/>
              <a:ext cx="2114550" cy="641838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 err="1">
                  <a:solidFill>
                    <a:schemeClr val="bg1"/>
                  </a:solidFill>
                  <a:latin typeface="Consolas"/>
                  <a:cs typeface="Consolas"/>
                </a:rPr>
                <a:t>Nonvirtual</a:t>
              </a:r>
              <a:endParaRPr lang="en-US" sz="1500" b="1" dirty="0">
                <a:solidFill>
                  <a:schemeClr val="bg1"/>
                </a:solidFill>
                <a:latin typeface="Consolas"/>
                <a:cs typeface="Consolas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6486058" y="2473569"/>
              <a:ext cx="2114550" cy="641838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Consolas"/>
                  <a:cs typeface="Consolas"/>
                </a:rPr>
                <a:t>Virtual</a:t>
              </a:r>
            </a:p>
          </p:txBody>
        </p:sp>
        <p:cxnSp>
          <p:nvCxnSpPr>
            <p:cNvPr id="10" name="Straight Arrow Connector 9"/>
            <p:cNvCxnSpPr>
              <a:stCxn id="4" idx="3"/>
              <a:endCxn id="5" idx="0"/>
            </p:cNvCxnSpPr>
            <p:nvPr/>
          </p:nvCxnSpPr>
          <p:spPr>
            <a:xfrm flipH="1">
              <a:off x="2074670" y="1431586"/>
              <a:ext cx="1334909" cy="257514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4" idx="5"/>
              <a:endCxn id="6" idx="0"/>
            </p:cNvCxnSpPr>
            <p:nvPr/>
          </p:nvCxnSpPr>
          <p:spPr>
            <a:xfrm>
              <a:off x="4750114" y="1431586"/>
              <a:ext cx="1189078" cy="328829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6" idx="3"/>
              <a:endCxn id="7" idx="0"/>
            </p:cNvCxnSpPr>
            <p:nvPr/>
          </p:nvCxnSpPr>
          <p:spPr>
            <a:xfrm flipH="1">
              <a:off x="4335051" y="2247387"/>
              <a:ext cx="856535" cy="226182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Rounded Rectangle 70"/>
            <p:cNvSpPr/>
            <p:nvPr/>
          </p:nvSpPr>
          <p:spPr bwMode="auto">
            <a:xfrm>
              <a:off x="309916" y="3400669"/>
              <a:ext cx="8529283" cy="2923931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ash"/>
              <a:headEnd/>
              <a:tailEnd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just"/>
              <a:r>
                <a:rPr lang="en-US" sz="15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	    </a:t>
              </a:r>
            </a:p>
            <a:p>
              <a:pPr algn="just"/>
              <a:endParaRPr lang="en-US" sz="1500" b="1" dirty="0">
                <a:solidFill>
                  <a:schemeClr val="tx2">
                    <a:lumMod val="75000"/>
                  </a:schemeClr>
                </a:solidFill>
                <a:latin typeface="Consolas"/>
                <a:cs typeface="Consolas"/>
              </a:endParaRPr>
            </a:p>
            <a:p>
              <a:pPr algn="just"/>
              <a:endParaRPr lang="en-US" sz="1500" b="1" dirty="0">
                <a:solidFill>
                  <a:schemeClr val="tx2">
                    <a:lumMod val="75000"/>
                  </a:schemeClr>
                </a:solidFill>
                <a:latin typeface="Consolas"/>
                <a:cs typeface="Consolas"/>
              </a:endParaRPr>
            </a:p>
            <a:p>
              <a:pPr algn="just"/>
              <a:endParaRPr lang="en-US" sz="1500" b="1" dirty="0">
                <a:solidFill>
                  <a:schemeClr val="tx2">
                    <a:lumMod val="75000"/>
                  </a:schemeClr>
                </a:solidFill>
                <a:latin typeface="Consolas"/>
                <a:cs typeface="Consolas"/>
              </a:endParaRPr>
            </a:p>
          </p:txBody>
        </p:sp>
        <p:cxnSp>
          <p:nvCxnSpPr>
            <p:cNvPr id="16" name="Straight Arrow Connector 15"/>
            <p:cNvCxnSpPr>
              <a:stCxn id="6" idx="5"/>
              <a:endCxn id="8" idx="0"/>
            </p:cNvCxnSpPr>
            <p:nvPr/>
          </p:nvCxnSpPr>
          <p:spPr>
            <a:xfrm>
              <a:off x="6686798" y="2247387"/>
              <a:ext cx="856535" cy="226182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5" idx="4"/>
              <a:endCxn id="39" idx="0"/>
            </p:cNvCxnSpPr>
            <p:nvPr/>
          </p:nvCxnSpPr>
          <p:spPr>
            <a:xfrm flipH="1">
              <a:off x="1618947" y="2259623"/>
              <a:ext cx="455723" cy="1426308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7" idx="4"/>
            </p:cNvCxnSpPr>
            <p:nvPr/>
          </p:nvCxnSpPr>
          <p:spPr>
            <a:xfrm>
              <a:off x="4335051" y="3115407"/>
              <a:ext cx="1203105" cy="570524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>
              <a:stCxn id="8" idx="4"/>
              <a:endCxn id="98" idx="0"/>
            </p:cNvCxnSpPr>
            <p:nvPr/>
          </p:nvCxnSpPr>
          <p:spPr>
            <a:xfrm>
              <a:off x="7543333" y="3115408"/>
              <a:ext cx="182289" cy="1069731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/>
            <p:cNvSpPr txBox="1"/>
            <p:nvPr/>
          </p:nvSpPr>
          <p:spPr>
            <a:xfrm>
              <a:off x="725733" y="5896708"/>
              <a:ext cx="1983235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Special Methods  </a:t>
              </a:r>
            </a:p>
          </p:txBody>
        </p:sp>
        <p:cxnSp>
          <p:nvCxnSpPr>
            <p:cNvPr id="36" name="Straight Arrow Connector 35"/>
            <p:cNvCxnSpPr>
              <a:stCxn id="5" idx="4"/>
              <a:endCxn id="37" idx="0"/>
            </p:cNvCxnSpPr>
            <p:nvPr/>
          </p:nvCxnSpPr>
          <p:spPr>
            <a:xfrm flipH="1">
              <a:off x="1418430" y="2259623"/>
              <a:ext cx="656240" cy="2567354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/>
            <p:cNvSpPr/>
            <p:nvPr/>
          </p:nvSpPr>
          <p:spPr bwMode="auto">
            <a:xfrm>
              <a:off x="434071" y="4826977"/>
              <a:ext cx="1968719" cy="78446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Consolas"/>
                  <a:cs typeface="Consolas"/>
                </a:rPr>
                <a:t>Extension methods</a:t>
              </a:r>
            </a:p>
          </p:txBody>
        </p:sp>
        <p:sp>
          <p:nvSpPr>
            <p:cNvPr id="39" name="Oval 38"/>
            <p:cNvSpPr/>
            <p:nvPr/>
          </p:nvSpPr>
          <p:spPr bwMode="auto">
            <a:xfrm>
              <a:off x="506985" y="3685931"/>
              <a:ext cx="2223923" cy="78446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Consolas"/>
                  <a:cs typeface="Consolas"/>
                </a:rPr>
                <a:t>Class</a:t>
              </a:r>
            </a:p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Consolas"/>
                  <a:cs typeface="Consolas"/>
                </a:rPr>
                <a:t>Constructors</a:t>
              </a:r>
            </a:p>
          </p:txBody>
        </p:sp>
        <p:cxnSp>
          <p:nvCxnSpPr>
            <p:cNvPr id="43" name="Straight Arrow Connector 42"/>
            <p:cNvCxnSpPr>
              <a:stCxn id="5" idx="4"/>
              <a:endCxn id="74" idx="0"/>
            </p:cNvCxnSpPr>
            <p:nvPr/>
          </p:nvCxnSpPr>
          <p:spPr>
            <a:xfrm>
              <a:off x="2074670" y="2259623"/>
              <a:ext cx="1458310" cy="1925515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>
              <a:stCxn id="7" idx="4"/>
              <a:endCxn id="96" idx="0"/>
            </p:cNvCxnSpPr>
            <p:nvPr/>
          </p:nvCxnSpPr>
          <p:spPr>
            <a:xfrm flipH="1">
              <a:off x="3532980" y="3115408"/>
              <a:ext cx="802071" cy="2282092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>
              <a:stCxn id="8" idx="4"/>
              <a:endCxn id="96" idx="0"/>
            </p:cNvCxnSpPr>
            <p:nvPr/>
          </p:nvCxnSpPr>
          <p:spPr>
            <a:xfrm flipH="1">
              <a:off x="3532980" y="3115408"/>
              <a:ext cx="4010353" cy="2282092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Oval 89"/>
            <p:cNvSpPr/>
            <p:nvPr/>
          </p:nvSpPr>
          <p:spPr bwMode="auto">
            <a:xfrm>
              <a:off x="6631889" y="5397500"/>
              <a:ext cx="1895803" cy="641838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accent3">
                  <a:lumMod val="75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Consolas"/>
                  <a:cs typeface="Consolas"/>
                </a:rPr>
                <a:t>Events</a:t>
              </a:r>
            </a:p>
          </p:txBody>
        </p:sp>
        <p:cxnSp>
          <p:nvCxnSpPr>
            <p:cNvPr id="91" name="Straight Arrow Connector 90"/>
            <p:cNvCxnSpPr>
              <a:stCxn id="8" idx="4"/>
              <a:endCxn id="90" idx="0"/>
            </p:cNvCxnSpPr>
            <p:nvPr/>
          </p:nvCxnSpPr>
          <p:spPr>
            <a:xfrm>
              <a:off x="7543333" y="3115408"/>
              <a:ext cx="36458" cy="2282092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Oval 95"/>
            <p:cNvSpPr/>
            <p:nvPr/>
          </p:nvSpPr>
          <p:spPr bwMode="auto">
            <a:xfrm>
              <a:off x="2548621" y="5397500"/>
              <a:ext cx="1968719" cy="641838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Consolas"/>
                  <a:cs typeface="Consolas"/>
                </a:rPr>
                <a:t>Properties</a:t>
              </a:r>
            </a:p>
          </p:txBody>
        </p:sp>
        <p:sp>
          <p:nvSpPr>
            <p:cNvPr id="98" name="Oval 97"/>
            <p:cNvSpPr/>
            <p:nvPr/>
          </p:nvSpPr>
          <p:spPr bwMode="auto">
            <a:xfrm>
              <a:off x="6777721" y="4185138"/>
              <a:ext cx="1895803" cy="641838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accent3">
                  <a:lumMod val="50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 err="1">
                  <a:solidFill>
                    <a:schemeClr val="bg1"/>
                  </a:solidFill>
                  <a:latin typeface="Consolas"/>
                  <a:cs typeface="Consolas"/>
                </a:rPr>
                <a:t>Finalizers</a:t>
              </a:r>
              <a:endParaRPr lang="en-US" sz="1500" b="1" dirty="0">
                <a:solidFill>
                  <a:schemeClr val="bg1"/>
                </a:solidFill>
                <a:latin typeface="Consolas"/>
                <a:cs typeface="Consolas"/>
              </a:endParaRPr>
            </a:p>
          </p:txBody>
        </p:sp>
        <p:cxnSp>
          <p:nvCxnSpPr>
            <p:cNvPr id="99" name="Straight Arrow Connector 98"/>
            <p:cNvCxnSpPr>
              <a:stCxn id="7" idx="4"/>
              <a:endCxn id="90" idx="0"/>
            </p:cNvCxnSpPr>
            <p:nvPr/>
          </p:nvCxnSpPr>
          <p:spPr>
            <a:xfrm>
              <a:off x="4335051" y="3115408"/>
              <a:ext cx="3244741" cy="2282092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/>
            <p:cNvSpPr/>
            <p:nvPr/>
          </p:nvSpPr>
          <p:spPr bwMode="auto">
            <a:xfrm>
              <a:off x="4590255" y="4969608"/>
              <a:ext cx="2041634" cy="641838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Consolas"/>
                  <a:cs typeface="Consolas"/>
                </a:rPr>
                <a:t>Indexers</a:t>
              </a:r>
            </a:p>
          </p:txBody>
        </p:sp>
        <p:cxnSp>
          <p:nvCxnSpPr>
            <p:cNvPr id="72" name="Straight Arrow Connector 71"/>
            <p:cNvCxnSpPr>
              <a:stCxn id="5" idx="4"/>
              <a:endCxn id="96" idx="0"/>
            </p:cNvCxnSpPr>
            <p:nvPr/>
          </p:nvCxnSpPr>
          <p:spPr>
            <a:xfrm>
              <a:off x="2074670" y="2259623"/>
              <a:ext cx="1458310" cy="3137877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Oval 73"/>
            <p:cNvSpPr/>
            <p:nvPr/>
          </p:nvSpPr>
          <p:spPr bwMode="auto">
            <a:xfrm>
              <a:off x="2548621" y="4185138"/>
              <a:ext cx="1968718" cy="78446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Consolas"/>
                  <a:cs typeface="Consolas"/>
                </a:rPr>
                <a:t>Overloaded operators</a:t>
              </a:r>
            </a:p>
          </p:txBody>
        </p:sp>
        <p:cxnSp>
          <p:nvCxnSpPr>
            <p:cNvPr id="86" name="Straight Arrow Connector 85"/>
            <p:cNvCxnSpPr>
              <a:stCxn id="8" idx="4"/>
              <a:endCxn id="57" idx="0"/>
            </p:cNvCxnSpPr>
            <p:nvPr/>
          </p:nvCxnSpPr>
          <p:spPr>
            <a:xfrm flipH="1">
              <a:off x="5611072" y="3115408"/>
              <a:ext cx="1932261" cy="1854200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>
              <a:stCxn id="7" idx="4"/>
              <a:endCxn id="57" idx="0"/>
            </p:cNvCxnSpPr>
            <p:nvPr/>
          </p:nvCxnSpPr>
          <p:spPr>
            <a:xfrm>
              <a:off x="4335051" y="3115408"/>
              <a:ext cx="1276022" cy="1854200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Заголовок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метода</a:t>
            </a:r>
            <a:endParaRPr lang="en-US" dirty="0"/>
          </a:p>
        </p:txBody>
      </p:sp>
      <p:cxnSp>
        <p:nvCxnSpPr>
          <p:cNvPr id="35" name="Straight Arrow Connector 34"/>
          <p:cNvCxnSpPr>
            <a:stCxn id="5" idx="4"/>
          </p:cNvCxnSpPr>
          <p:nvPr/>
        </p:nvCxnSpPr>
        <p:spPr>
          <a:xfrm>
            <a:off x="2074670" y="2259623"/>
            <a:ext cx="5468662" cy="3118827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prstDash val="sys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 bwMode="auto">
          <a:xfrm>
            <a:off x="4444423" y="3685931"/>
            <a:ext cx="2187465" cy="784469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500" b="1" dirty="0">
                <a:solidFill>
                  <a:schemeClr val="bg1"/>
                </a:solidFill>
                <a:latin typeface="Consolas"/>
                <a:cs typeface="Consolas"/>
              </a:rPr>
              <a:t>Instance</a:t>
            </a:r>
          </a:p>
          <a:p>
            <a:pPr algn="ctr"/>
            <a:r>
              <a:rPr lang="en-US" sz="1500" b="1" dirty="0">
                <a:solidFill>
                  <a:schemeClr val="bg1"/>
                </a:solidFill>
                <a:latin typeface="Consolas"/>
                <a:cs typeface="Consolas"/>
              </a:rPr>
              <a:t>Constructors</a:t>
            </a:r>
          </a:p>
        </p:txBody>
      </p:sp>
    </p:spTree>
    <p:extLst>
      <p:ext uri="{BB962C8B-B14F-4D97-AF65-F5344CB8AC3E}">
        <p14:creationId xmlns:p14="http://schemas.microsoft.com/office/powerpoint/2010/main" val="143521818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Статические конструкторы, использование, шаблон </a:t>
            </a:r>
            <a:r>
              <a:rPr lang="en-US" dirty="0"/>
              <a:t>S</a:t>
            </a:r>
            <a:r>
              <a:rPr lang="ru-RU" dirty="0" err="1"/>
              <a:t>ingleton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 bwMode="auto">
          <a:xfrm>
            <a:off x="228600" y="914400"/>
            <a:ext cx="8686800" cy="5181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sealed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Singleton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private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Singleton instance =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Singleton();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9600"/>
                </a:solidFill>
                <a:latin typeface="Consolas" panose="020B0609020204030204" pitchFamily="49" charset="0"/>
              </a:rPr>
              <a:t>    </a:t>
            </a:r>
            <a:r>
              <a:rPr lang="ru-RU" sz="1600" dirty="0">
                <a:solidFill>
                  <a:srgbClr val="009600"/>
                </a:solidFill>
                <a:latin typeface="Consolas" panose="020B0609020204030204" pitchFamily="49" charset="0"/>
              </a:rPr>
              <a:t>// Добавление явного статического конструктора приказывает компилятору 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9600"/>
                </a:solidFill>
                <a:latin typeface="Consolas" panose="020B0609020204030204" pitchFamily="49" charset="0"/>
              </a:rPr>
              <a:t>    </a:t>
            </a:r>
            <a:r>
              <a:rPr lang="ru-RU" sz="1600" dirty="0">
                <a:solidFill>
                  <a:srgbClr val="009600"/>
                </a:solidFill>
                <a:latin typeface="Consolas" panose="020B0609020204030204" pitchFamily="49" charset="0"/>
              </a:rPr>
              <a:t>// не помечать тип атрибутом </a:t>
            </a:r>
            <a:r>
              <a:rPr lang="ru-RU" sz="1600" dirty="0" err="1">
                <a:solidFill>
                  <a:srgbClr val="009600"/>
                </a:solidFill>
                <a:latin typeface="Consolas" panose="020B0609020204030204" pitchFamily="49" charset="0"/>
              </a:rPr>
              <a:t>beforefieldinit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static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Singleton() { }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private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Singleton(){ }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Singleton Instance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    get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         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instance;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41717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Статические конструкторы, использование, шаблон </a:t>
            </a:r>
            <a:r>
              <a:rPr lang="en-US" dirty="0"/>
              <a:t>S</a:t>
            </a:r>
            <a:r>
              <a:rPr lang="ru-RU" dirty="0" err="1"/>
              <a:t>ingleton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 bwMode="auto">
          <a:xfrm>
            <a:off x="226953" y="914400"/>
            <a:ext cx="8726606" cy="548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sealed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Singleton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    private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volatile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Singleton instance = </a:t>
            </a:r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    private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padlock =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Singleton() { }</a:t>
            </a:r>
          </a:p>
          <a:p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Singleton Instance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        get</a:t>
            </a:r>
            <a:endParaRPr lang="en-US" sz="15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            if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(instance ==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{</a:t>
            </a:r>
          </a:p>
          <a:p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                lock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(padlock)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{</a:t>
            </a:r>
          </a:p>
          <a:p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                    if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(instance ==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{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    instance =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Singleton();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}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}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       }</a:t>
            </a:r>
          </a:p>
          <a:p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           return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instance;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   }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1500" dirty="0">
              <a:solidFill>
                <a:schemeClr val="tx1"/>
              </a:solidFill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13911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Статические конструкторы, использование, шаблон </a:t>
            </a:r>
            <a:r>
              <a:rPr lang="en-US" dirty="0"/>
              <a:t>S</a:t>
            </a:r>
            <a:r>
              <a:rPr lang="ru-RU" dirty="0" err="1"/>
              <a:t>ingleton</a:t>
            </a:r>
            <a:endParaRPr lang="ru-RU" dirty="0"/>
          </a:p>
        </p:txBody>
      </p:sp>
      <p:grpSp>
        <p:nvGrpSpPr>
          <p:cNvPr id="4" name="Группа 3"/>
          <p:cNvGrpSpPr/>
          <p:nvPr/>
        </p:nvGrpSpPr>
        <p:grpSpPr>
          <a:xfrm>
            <a:off x="130346" y="990600"/>
            <a:ext cx="8883308" cy="5257800"/>
            <a:chOff x="32092" y="914400"/>
            <a:chExt cx="9081227" cy="5410200"/>
          </a:xfrm>
        </p:grpSpPr>
        <p:sp>
          <p:nvSpPr>
            <p:cNvPr id="3" name="Блок-схема: процесс 2"/>
            <p:cNvSpPr/>
            <p:nvPr/>
          </p:nvSpPr>
          <p:spPr>
            <a:xfrm>
              <a:off x="3126404" y="1456623"/>
              <a:ext cx="219786" cy="529999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dirty="0">
                <a:latin typeface="Calibri" panose="020F0502020204030204" pitchFamily="34" charset="0"/>
              </a:endParaRP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 flipH="1">
              <a:off x="3220872" y="1283773"/>
              <a:ext cx="7820" cy="5040827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Блок-схема: процесс 5"/>
            <p:cNvSpPr/>
            <p:nvPr/>
          </p:nvSpPr>
          <p:spPr>
            <a:xfrm>
              <a:off x="2590800" y="914400"/>
              <a:ext cx="1295400" cy="487975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Calibri" panose="020F0502020204030204" pitchFamily="34" charset="0"/>
                </a:rPr>
                <a:t>Thread 1</a:t>
              </a:r>
            </a:p>
          </p:txBody>
        </p:sp>
        <p:cxnSp>
          <p:nvCxnSpPr>
            <p:cNvPr id="10" name="Прямая соединительная линия 9"/>
            <p:cNvCxnSpPr>
              <a:stCxn id="11" idx="2"/>
            </p:cNvCxnSpPr>
            <p:nvPr/>
          </p:nvCxnSpPr>
          <p:spPr>
            <a:xfrm flipH="1">
              <a:off x="6412030" y="1402375"/>
              <a:ext cx="26870" cy="4922225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Блок-схема: процесс 10"/>
            <p:cNvSpPr/>
            <p:nvPr/>
          </p:nvSpPr>
          <p:spPr>
            <a:xfrm>
              <a:off x="5791200" y="914400"/>
              <a:ext cx="1295400" cy="487975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Calibri" panose="020F0502020204030204" pitchFamily="34" charset="0"/>
                </a:rPr>
                <a:t>Thread 2</a:t>
              </a:r>
            </a:p>
          </p:txBody>
        </p:sp>
        <p:sp>
          <p:nvSpPr>
            <p:cNvPr id="12" name="Блок-схема: процесс 11"/>
            <p:cNvSpPr/>
            <p:nvPr/>
          </p:nvSpPr>
          <p:spPr>
            <a:xfrm>
              <a:off x="3118798" y="2048409"/>
              <a:ext cx="219786" cy="529999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13" name="Блок-схема: процесс 12"/>
            <p:cNvSpPr/>
            <p:nvPr/>
          </p:nvSpPr>
          <p:spPr>
            <a:xfrm>
              <a:off x="3118798" y="2634937"/>
              <a:ext cx="219786" cy="529999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14" name="Блок-схема: процесс 13"/>
            <p:cNvSpPr/>
            <p:nvPr/>
          </p:nvSpPr>
          <p:spPr>
            <a:xfrm>
              <a:off x="3126404" y="3224094"/>
              <a:ext cx="219786" cy="529999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15" name="Блок-схема: процесс 14"/>
            <p:cNvSpPr/>
            <p:nvPr/>
          </p:nvSpPr>
          <p:spPr>
            <a:xfrm>
              <a:off x="3126404" y="3813251"/>
              <a:ext cx="219786" cy="529999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16" name="Блок-схема: процесс 15"/>
            <p:cNvSpPr/>
            <p:nvPr/>
          </p:nvSpPr>
          <p:spPr>
            <a:xfrm>
              <a:off x="3110979" y="5672976"/>
              <a:ext cx="219786" cy="529999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18" name="Блок-схема: процесс 17"/>
            <p:cNvSpPr/>
            <p:nvPr/>
          </p:nvSpPr>
          <p:spPr>
            <a:xfrm>
              <a:off x="6309957" y="4366879"/>
              <a:ext cx="219786" cy="529999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19" name="Блок-схема: процесс 18"/>
            <p:cNvSpPr/>
            <p:nvPr/>
          </p:nvSpPr>
          <p:spPr>
            <a:xfrm>
              <a:off x="6309957" y="4992008"/>
              <a:ext cx="219786" cy="529999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2" name="Левая фигурная скобка 21"/>
            <p:cNvSpPr/>
            <p:nvPr/>
          </p:nvSpPr>
          <p:spPr>
            <a:xfrm>
              <a:off x="2732965" y="3221639"/>
              <a:ext cx="393439" cy="2981336"/>
            </a:xfrm>
            <a:prstGeom prst="leftBrace">
              <a:avLst>
                <a:gd name="adj1" fmla="val 54388"/>
                <a:gd name="adj2" fmla="val 50000"/>
              </a:avLst>
            </a:prstGeom>
            <a:ln w="38100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Прямоугольник 22"/>
            <p:cNvSpPr/>
            <p:nvPr/>
          </p:nvSpPr>
          <p:spPr>
            <a:xfrm>
              <a:off x="32092" y="1552345"/>
              <a:ext cx="254108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if</a:t>
              </a:r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(instance == </a:t>
              </a:r>
              <a:r>
                <a:rPr lang="en-US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null</a:t>
              </a:r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)</a:t>
              </a:r>
              <a:endParaRPr lang="en-US" dirty="0"/>
            </a:p>
          </p:txBody>
        </p:sp>
        <p:sp>
          <p:nvSpPr>
            <p:cNvPr id="24" name="Прямоугольник 23"/>
            <p:cNvSpPr/>
            <p:nvPr/>
          </p:nvSpPr>
          <p:spPr>
            <a:xfrm>
              <a:off x="1363486" y="1760254"/>
              <a:ext cx="63350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true</a:t>
              </a:r>
              <a:endParaRPr lang="en-US" b="1" dirty="0"/>
            </a:p>
          </p:txBody>
        </p:sp>
        <p:sp>
          <p:nvSpPr>
            <p:cNvPr id="25" name="Прямоугольник 24"/>
            <p:cNvSpPr/>
            <p:nvPr/>
          </p:nvSpPr>
          <p:spPr>
            <a:xfrm>
              <a:off x="32092" y="2128568"/>
              <a:ext cx="175560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lock</a:t>
              </a:r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(padlock)</a:t>
              </a:r>
              <a:endParaRPr lang="en-US" sz="1600" dirty="0"/>
            </a:p>
          </p:txBody>
        </p:sp>
        <p:sp>
          <p:nvSpPr>
            <p:cNvPr id="26" name="Прямоугольник 25"/>
            <p:cNvSpPr/>
            <p:nvPr/>
          </p:nvSpPr>
          <p:spPr>
            <a:xfrm>
              <a:off x="32092" y="2716452"/>
              <a:ext cx="254108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if</a:t>
              </a:r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(instance == </a:t>
              </a:r>
              <a:r>
                <a:rPr lang="en-US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null</a:t>
              </a:r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)</a:t>
              </a:r>
              <a:endParaRPr lang="en-US" sz="1600" dirty="0"/>
            </a:p>
          </p:txBody>
        </p:sp>
        <p:sp>
          <p:nvSpPr>
            <p:cNvPr id="27" name="Прямоугольник 26"/>
            <p:cNvSpPr/>
            <p:nvPr/>
          </p:nvSpPr>
          <p:spPr>
            <a:xfrm>
              <a:off x="1393910" y="2913212"/>
              <a:ext cx="63350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true</a:t>
              </a:r>
              <a:endParaRPr lang="en-US" b="1" dirty="0"/>
            </a:p>
          </p:txBody>
        </p:sp>
        <p:sp>
          <p:nvSpPr>
            <p:cNvPr id="28" name="Прямоугольник 27"/>
            <p:cNvSpPr/>
            <p:nvPr/>
          </p:nvSpPr>
          <p:spPr>
            <a:xfrm>
              <a:off x="3413121" y="3289038"/>
              <a:ext cx="2237178" cy="4117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</a:rPr>
                <a:t>1. Memory allocation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9" name="Прямоугольник 28"/>
            <p:cNvSpPr/>
            <p:nvPr/>
          </p:nvSpPr>
          <p:spPr>
            <a:xfrm>
              <a:off x="3369271" y="3878195"/>
              <a:ext cx="3132377" cy="4117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</a:rPr>
                <a:t>2.</a:t>
              </a:r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 </a:t>
              </a:r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instance</a:t>
              </a:r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</a:rPr>
                <a:t>-field initialization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0" name="Прямоугольник 29"/>
            <p:cNvSpPr/>
            <p:nvPr/>
          </p:nvSpPr>
          <p:spPr>
            <a:xfrm>
              <a:off x="3369271" y="5672976"/>
              <a:ext cx="1204785" cy="4117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</a:rPr>
                <a:t>3. </a:t>
              </a:r>
              <a:r>
                <a:rPr lang="en-US" dirty="0" err="1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</a:rPr>
                <a:t>Ctor</a:t>
              </a:r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</a:rPr>
                <a:t> call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1" name="Прямоугольник 30"/>
            <p:cNvSpPr/>
            <p:nvPr/>
          </p:nvSpPr>
          <p:spPr>
            <a:xfrm>
              <a:off x="326466" y="4419919"/>
              <a:ext cx="2541080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instance =</a:t>
              </a:r>
            </a:p>
            <a:p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    </a:t>
              </a:r>
              <a:r>
                <a:rPr lang="en-US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new</a:t>
              </a:r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Singleton();</a:t>
              </a:r>
              <a:endParaRPr lang="en-US" sz="1600" dirty="0"/>
            </a:p>
          </p:txBody>
        </p:sp>
        <p:cxnSp>
          <p:nvCxnSpPr>
            <p:cNvPr id="33" name="Прямая соединительная линия 32"/>
            <p:cNvCxnSpPr/>
            <p:nvPr/>
          </p:nvCxnSpPr>
          <p:spPr>
            <a:xfrm flipV="1">
              <a:off x="2590800" y="4339396"/>
              <a:ext cx="4676703" cy="5304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Прямоугольник 36"/>
            <p:cNvSpPr/>
            <p:nvPr/>
          </p:nvSpPr>
          <p:spPr>
            <a:xfrm>
              <a:off x="3380840" y="4453527"/>
              <a:ext cx="198002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instance != </a:t>
              </a:r>
              <a:r>
                <a:rPr lang="en-US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null</a:t>
              </a:r>
              <a:endParaRPr lang="en-US" sz="1600" dirty="0"/>
            </a:p>
          </p:txBody>
        </p:sp>
        <p:sp>
          <p:nvSpPr>
            <p:cNvPr id="38" name="Прямоугольник 37"/>
            <p:cNvSpPr/>
            <p:nvPr/>
          </p:nvSpPr>
          <p:spPr>
            <a:xfrm>
              <a:off x="6572239" y="4419919"/>
              <a:ext cx="254108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if</a:t>
              </a:r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(instance == </a:t>
              </a:r>
              <a:r>
                <a:rPr lang="en-US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null</a:t>
              </a:r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)</a:t>
              </a:r>
              <a:endParaRPr lang="en-US" dirty="0"/>
            </a:p>
          </p:txBody>
        </p:sp>
        <p:sp>
          <p:nvSpPr>
            <p:cNvPr id="39" name="Прямоугольник 38"/>
            <p:cNvSpPr/>
            <p:nvPr/>
          </p:nvSpPr>
          <p:spPr>
            <a:xfrm>
              <a:off x="7930246" y="4622804"/>
              <a:ext cx="74571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false</a:t>
              </a:r>
              <a:endParaRPr lang="en-US" b="1" dirty="0"/>
            </a:p>
          </p:txBody>
        </p:sp>
        <p:sp>
          <p:nvSpPr>
            <p:cNvPr id="40" name="Прямоугольник 39"/>
            <p:cNvSpPr/>
            <p:nvPr/>
          </p:nvSpPr>
          <p:spPr>
            <a:xfrm>
              <a:off x="6601819" y="5072341"/>
              <a:ext cx="198002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return</a:t>
              </a:r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instance;</a:t>
              </a:r>
              <a:endParaRPr 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2792704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ru-RU" dirty="0"/>
              <a:t>Статические конструкторы, использование, шаблон </a:t>
            </a:r>
            <a:r>
              <a:rPr lang="en-US" dirty="0"/>
              <a:t>S</a:t>
            </a:r>
            <a:r>
              <a:rPr lang="ru-RU" dirty="0" err="1"/>
              <a:t>ingleton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 bwMode="auto">
          <a:xfrm>
            <a:off x="228600" y="762000"/>
            <a:ext cx="86868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headEnd/>
            <a:tailEnd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Реализация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Singleton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для .NET 4 с использованием класса 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Lazy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&lt;T&gt;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Блок-схема: документ 4"/>
          <p:cNvSpPr/>
          <p:nvPr/>
        </p:nvSpPr>
        <p:spPr bwMode="auto">
          <a:xfrm>
            <a:off x="228600" y="1600200"/>
            <a:ext cx="8686800" cy="3810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sealed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Singleton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private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Lazy&lt;Singleton&gt; instance =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                            new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Lazy&lt;Singleton&gt;(() =&gt;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Singleton());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Singleton Instance {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instance.Value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 } }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private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Singleton(){ 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763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Статические конструкторы, использование, шаблон </a:t>
            </a:r>
            <a:r>
              <a:rPr lang="en-US" dirty="0"/>
              <a:t>S</a:t>
            </a:r>
            <a:r>
              <a:rPr lang="ru-RU"/>
              <a:t>ingleton</a:t>
            </a:r>
            <a:endParaRPr lang="en-US"/>
          </a:p>
        </p:txBody>
      </p:sp>
      <p:grpSp>
        <p:nvGrpSpPr>
          <p:cNvPr id="55" name="Группа 54"/>
          <p:cNvGrpSpPr/>
          <p:nvPr/>
        </p:nvGrpSpPr>
        <p:grpSpPr>
          <a:xfrm>
            <a:off x="1705259" y="762000"/>
            <a:ext cx="5733481" cy="5434151"/>
            <a:chOff x="1524000" y="578825"/>
            <a:chExt cx="5828163" cy="5653449"/>
          </a:xfrm>
        </p:grpSpPr>
        <p:sp>
          <p:nvSpPr>
            <p:cNvPr id="3" name="Овал 2"/>
            <p:cNvSpPr/>
            <p:nvPr/>
          </p:nvSpPr>
          <p:spPr>
            <a:xfrm>
              <a:off x="2502658" y="578825"/>
              <a:ext cx="709684" cy="692388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" name="Ромб 4"/>
            <p:cNvSpPr/>
            <p:nvPr/>
          </p:nvSpPr>
          <p:spPr>
            <a:xfrm>
              <a:off x="1524000" y="1554775"/>
              <a:ext cx="2667000" cy="822075"/>
            </a:xfrm>
            <a:prstGeom prst="diamond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Calibri" panose="020F0502020204030204" pitchFamily="34" charset="0"/>
                </a:rPr>
                <a:t>.NET version?</a:t>
              </a:r>
            </a:p>
          </p:txBody>
        </p:sp>
        <p:sp>
          <p:nvSpPr>
            <p:cNvPr id="8" name="Скругленный прямоугольник 7"/>
            <p:cNvSpPr/>
            <p:nvPr/>
          </p:nvSpPr>
          <p:spPr>
            <a:xfrm>
              <a:off x="5523363" y="1554774"/>
              <a:ext cx="1828800" cy="822075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Calibri" panose="020F0502020204030204" pitchFamily="34" charset="0"/>
                </a:rPr>
                <a:t>Lazy&lt;T&gt;</a:t>
              </a:r>
            </a:p>
          </p:txBody>
        </p:sp>
        <p:sp>
          <p:nvSpPr>
            <p:cNvPr id="9" name="Скругленный прямоугольник 8"/>
            <p:cNvSpPr/>
            <p:nvPr/>
          </p:nvSpPr>
          <p:spPr>
            <a:xfrm>
              <a:off x="5523363" y="4124022"/>
              <a:ext cx="1828800" cy="822075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Calibri" panose="020F0502020204030204" pitchFamily="34" charset="0"/>
                </a:rPr>
                <a:t>Double-check lock</a:t>
              </a:r>
            </a:p>
          </p:txBody>
        </p:sp>
        <p:sp>
          <p:nvSpPr>
            <p:cNvPr id="10" name="Скругленный прямоугольник 9"/>
            <p:cNvSpPr/>
            <p:nvPr/>
          </p:nvSpPr>
          <p:spPr>
            <a:xfrm>
              <a:off x="1943100" y="5410199"/>
              <a:ext cx="1828800" cy="822075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Calibri" panose="020F0502020204030204" pitchFamily="34" charset="0"/>
                </a:rPr>
                <a:t>Field Initializer</a:t>
              </a:r>
            </a:p>
          </p:txBody>
        </p:sp>
        <p:sp>
          <p:nvSpPr>
            <p:cNvPr id="11" name="Ромб 10"/>
            <p:cNvSpPr/>
            <p:nvPr/>
          </p:nvSpPr>
          <p:spPr>
            <a:xfrm>
              <a:off x="1524000" y="2877095"/>
              <a:ext cx="2667000" cy="822075"/>
            </a:xfrm>
            <a:prstGeom prst="diamond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Calibri" panose="020F0502020204030204" pitchFamily="34" charset="0"/>
                </a:rPr>
                <a:t>Exceptions?</a:t>
              </a:r>
            </a:p>
          </p:txBody>
        </p:sp>
        <p:sp>
          <p:nvSpPr>
            <p:cNvPr id="12" name="Ромб 11"/>
            <p:cNvSpPr/>
            <p:nvPr/>
          </p:nvSpPr>
          <p:spPr>
            <a:xfrm>
              <a:off x="1524000" y="4124022"/>
              <a:ext cx="2667000" cy="822075"/>
            </a:xfrm>
            <a:prstGeom prst="diamond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Calibri" panose="020F0502020204030204" pitchFamily="34" charset="0"/>
                </a:rPr>
                <a:t>Laziness required?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982952" y="2397751"/>
              <a:ext cx="1088760" cy="33855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latin typeface="Calibri" panose="020F0502020204030204" pitchFamily="34" charset="0"/>
                </a:rPr>
                <a:t>&lt;=.NET 3.5</a:t>
              </a:r>
            </a:p>
          </p:txBody>
        </p:sp>
        <p:cxnSp>
          <p:nvCxnSpPr>
            <p:cNvPr id="15" name="Прямая соединительная линия 14"/>
            <p:cNvCxnSpPr>
              <a:stCxn id="3" idx="4"/>
              <a:endCxn id="5" idx="0"/>
            </p:cNvCxnSpPr>
            <p:nvPr/>
          </p:nvCxnSpPr>
          <p:spPr>
            <a:xfrm>
              <a:off x="2857500" y="1271213"/>
              <a:ext cx="0" cy="283562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единительная линия 18"/>
            <p:cNvCxnSpPr>
              <a:stCxn id="5" idx="2"/>
              <a:endCxn id="11" idx="0"/>
            </p:cNvCxnSpPr>
            <p:nvPr/>
          </p:nvCxnSpPr>
          <p:spPr>
            <a:xfrm>
              <a:off x="2857500" y="2376850"/>
              <a:ext cx="0" cy="500245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2982952" y="3730557"/>
              <a:ext cx="458780" cy="33855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latin typeface="Calibri" panose="020F0502020204030204" pitchFamily="34" charset="0"/>
                </a:rPr>
                <a:t>NO</a:t>
              </a:r>
            </a:p>
          </p:txBody>
        </p:sp>
        <p:cxnSp>
          <p:nvCxnSpPr>
            <p:cNvPr id="23" name="Прямая соединительная линия 22"/>
            <p:cNvCxnSpPr>
              <a:stCxn id="11" idx="2"/>
              <a:endCxn id="12" idx="0"/>
            </p:cNvCxnSpPr>
            <p:nvPr/>
          </p:nvCxnSpPr>
          <p:spPr>
            <a:xfrm>
              <a:off x="2857500" y="3699170"/>
              <a:ext cx="0" cy="424852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Прямая соединительная линия 27"/>
            <p:cNvCxnSpPr>
              <a:stCxn id="12" idx="2"/>
              <a:endCxn id="10" idx="0"/>
            </p:cNvCxnSpPr>
            <p:nvPr/>
          </p:nvCxnSpPr>
          <p:spPr>
            <a:xfrm>
              <a:off x="2857500" y="4946097"/>
              <a:ext cx="0" cy="464102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2982952" y="5008871"/>
              <a:ext cx="458780" cy="33855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latin typeface="Calibri" panose="020F0502020204030204" pitchFamily="34" charset="0"/>
                </a:rPr>
                <a:t>NO</a:t>
              </a:r>
            </a:p>
          </p:txBody>
        </p:sp>
        <p:cxnSp>
          <p:nvCxnSpPr>
            <p:cNvPr id="34" name="Прямая соединительная линия 33"/>
            <p:cNvCxnSpPr>
              <a:stCxn id="5" idx="3"/>
              <a:endCxn id="8" idx="1"/>
            </p:cNvCxnSpPr>
            <p:nvPr/>
          </p:nvCxnSpPr>
          <p:spPr>
            <a:xfrm flipV="1">
              <a:off x="4191000" y="1965812"/>
              <a:ext cx="1332363" cy="1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4235506" y="1530321"/>
              <a:ext cx="1088760" cy="33855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latin typeface="Calibri" panose="020F0502020204030204" pitchFamily="34" charset="0"/>
                </a:rPr>
                <a:t>&gt;=.NET 4.0</a:t>
              </a:r>
            </a:p>
          </p:txBody>
        </p:sp>
        <p:cxnSp>
          <p:nvCxnSpPr>
            <p:cNvPr id="44" name="Прямая соединительная линия 43"/>
            <p:cNvCxnSpPr>
              <a:stCxn id="12" idx="3"/>
              <a:endCxn id="9" idx="1"/>
            </p:cNvCxnSpPr>
            <p:nvPr/>
          </p:nvCxnSpPr>
          <p:spPr>
            <a:xfrm>
              <a:off x="4191000" y="4535060"/>
              <a:ext cx="1332363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4536262" y="4124022"/>
              <a:ext cx="487249" cy="33855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latin typeface="Calibri" panose="020F0502020204030204" pitchFamily="34" charset="0"/>
                </a:rPr>
                <a:t>YES</a:t>
              </a:r>
            </a:p>
          </p:txBody>
        </p:sp>
        <p:cxnSp>
          <p:nvCxnSpPr>
            <p:cNvPr id="51" name="Соединительная линия уступом 50"/>
            <p:cNvCxnSpPr>
              <a:stCxn id="11" idx="3"/>
              <a:endCxn id="9" idx="0"/>
            </p:cNvCxnSpPr>
            <p:nvPr/>
          </p:nvCxnSpPr>
          <p:spPr>
            <a:xfrm>
              <a:off x="4191000" y="3288133"/>
              <a:ext cx="2246763" cy="835889"/>
            </a:xfrm>
            <a:prstGeom prst="bentConnector2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/>
            <p:cNvSpPr txBox="1"/>
            <p:nvPr/>
          </p:nvSpPr>
          <p:spPr>
            <a:xfrm>
              <a:off x="4537397" y="2840154"/>
              <a:ext cx="487249" cy="33855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latin typeface="Calibri" panose="020F0502020204030204" pitchFamily="34" charset="0"/>
                </a:rPr>
                <a:t>YES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3964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ru-RU" dirty="0"/>
              <a:t>Методы расширения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8600" y="762000"/>
            <a:ext cx="8725069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Добавление методов расширения  к существующему классу возможно: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8599" y="1524000"/>
            <a:ext cx="8686801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без доступа  к коду существующего класса</a:t>
            </a:r>
          </a:p>
          <a:p>
            <a:pPr marL="285750" indent="-285750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без изменения или перекомпиляции существующих классов</a:t>
            </a:r>
          </a:p>
          <a:p>
            <a:pPr marL="285750" indent="-285750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без  получения нового типа из существующего класса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8600" y="2819400"/>
            <a:ext cx="8686800" cy="2935212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namespace Fabrikam.Extensions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static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class IntExtension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public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static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int NextRand(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this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int seed, int maxValue)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Random randomNumberGenerator = new Random(seed);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return randomNumberGenerator.Next(maxValue);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223807" y="2742629"/>
            <a:ext cx="2209800" cy="62396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>
                <a:solidFill>
                  <a:schemeClr val="bg1"/>
                </a:solidFill>
                <a:latin typeface="Calibri" panose="020F0502020204030204" pitchFamily="34" charset="0"/>
              </a:rPr>
              <a:t>Статический метод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781800" y="2742629"/>
            <a:ext cx="2133600" cy="62396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Расширяемый тип</a:t>
            </a:r>
          </a:p>
        </p:txBody>
      </p:sp>
      <p:sp>
        <p:nvSpPr>
          <p:cNvPr id="16" name="Flowchart: Document 15"/>
          <p:cNvSpPr/>
          <p:nvPr/>
        </p:nvSpPr>
        <p:spPr>
          <a:xfrm>
            <a:off x="5105400" y="4981533"/>
            <a:ext cx="3810000" cy="1296937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using Fabrikam.Extensions;</a:t>
            </a: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...</a:t>
            </a: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int i = 8;</a:t>
            </a: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int j =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i.NextRand(20)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228600" y="5630002"/>
            <a:ext cx="4419600" cy="68428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Нет ссылки на класс </a:t>
            </a:r>
            <a:r>
              <a:rPr lang="ru-RU" sz="1600" b="1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IntExtension</a:t>
            </a:r>
            <a:endParaRPr lang="ru-RU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20" name="Content Placeholder 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8400036" flipV="1">
            <a:off x="6077460" y="3390393"/>
            <a:ext cx="1130892" cy="2976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5" name="Picture 2" descr="C:\Work in Progress\Microsoft\VAT\MSL_PNG_Object_Library\Event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252483" y="5659996"/>
            <a:ext cx="990600" cy="755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8" name="Content Placeholder 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9426033">
            <a:off x="3428583" y="3426802"/>
            <a:ext cx="1375788" cy="2662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2" name="Content Placeholder 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20614785">
            <a:off x="2956293" y="5451586"/>
            <a:ext cx="2377706" cy="2531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814638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Перегрузка операций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28600" y="762000"/>
            <a:ext cx="8686800" cy="236220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ru-RU"/>
          </a:p>
        </p:txBody>
      </p:sp>
      <p:grpSp>
        <p:nvGrpSpPr>
          <p:cNvPr id="5" name="Group 32"/>
          <p:cNvGrpSpPr>
            <a:grpSpLocks/>
          </p:cNvGrpSpPr>
          <p:nvPr/>
        </p:nvGrpSpPr>
        <p:grpSpPr bwMode="auto">
          <a:xfrm>
            <a:off x="3703638" y="304800"/>
            <a:ext cx="1404937" cy="1673663"/>
            <a:chOff x="4008579" y="1833509"/>
            <a:chExt cx="1405250" cy="1674373"/>
          </a:xfr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6" name="AutoShape 4"/>
            <p:cNvSpPr>
              <a:spLocks noChangeArrowheads="1"/>
            </p:cNvSpPr>
            <p:nvPr/>
          </p:nvSpPr>
          <p:spPr bwMode="auto">
            <a:xfrm>
              <a:off x="4008579" y="2423584"/>
              <a:ext cx="1405250" cy="1059846"/>
            </a:xfrm>
            <a:prstGeom prst="roundRect">
              <a:avLst>
                <a:gd name="adj" fmla="val 16667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6800" anchorCtr="1"/>
            <a:lstStyle/>
            <a:p>
              <a:pPr algn="ctr" eaLnBrk="0" hangingPunct="0">
                <a:lnSpc>
                  <a:spcPct val="165000"/>
                </a:lnSpc>
                <a:buClr>
                  <a:srgbClr val="DC0081"/>
                </a:buClr>
                <a:buFont typeface="Wingdings" pitchFamily="2" charset="2"/>
                <a:buNone/>
              </a:pPr>
              <a:endParaRPr lang="ru-RU" sz="7200"/>
            </a:p>
          </p:txBody>
        </p:sp>
        <p:sp>
          <p:nvSpPr>
            <p:cNvPr id="7" name="Rectangle 31"/>
            <p:cNvSpPr>
              <a:spLocks noChangeArrowheads="1"/>
            </p:cNvSpPr>
            <p:nvPr/>
          </p:nvSpPr>
          <p:spPr bwMode="auto">
            <a:xfrm>
              <a:off x="4496523" y="1833509"/>
              <a:ext cx="441244" cy="16743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wrap="none">
              <a:spAutoFit/>
            </a:bodyPr>
            <a:lstStyle/>
            <a:p>
              <a:pPr algn="ctr" eaLnBrk="0" hangingPunct="0">
                <a:lnSpc>
                  <a:spcPct val="165000"/>
                </a:lnSpc>
                <a:buClr>
                  <a:srgbClr val="DC0081"/>
                </a:buClr>
                <a:buFont typeface="Wingdings" pitchFamily="2" charset="2"/>
                <a:buNone/>
              </a:pPr>
              <a:r>
                <a:rPr lang="ru-RU" sz="7200" b="0"/>
                <a:t>/</a:t>
              </a:r>
              <a:endParaRPr lang="ru-RU" sz="7200"/>
            </a:p>
          </p:txBody>
        </p:sp>
      </p:grpSp>
      <p:grpSp>
        <p:nvGrpSpPr>
          <p:cNvPr id="8" name="Group 35"/>
          <p:cNvGrpSpPr>
            <a:grpSpLocks/>
          </p:cNvGrpSpPr>
          <p:nvPr/>
        </p:nvGrpSpPr>
        <p:grpSpPr bwMode="auto">
          <a:xfrm>
            <a:off x="2055813" y="1327150"/>
            <a:ext cx="1406525" cy="1673663"/>
            <a:chOff x="4008579" y="1833509"/>
            <a:chExt cx="1405250" cy="1672768"/>
          </a:xfr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9" name="AutoShape 4"/>
            <p:cNvSpPr>
              <a:spLocks noChangeArrowheads="1"/>
            </p:cNvSpPr>
            <p:nvPr/>
          </p:nvSpPr>
          <p:spPr bwMode="auto">
            <a:xfrm>
              <a:off x="4008579" y="2423584"/>
              <a:ext cx="1405250" cy="1059846"/>
            </a:xfrm>
            <a:prstGeom prst="roundRect">
              <a:avLst>
                <a:gd name="adj" fmla="val 16667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6800" anchorCtr="1"/>
            <a:lstStyle/>
            <a:p>
              <a:pPr algn="ctr" eaLnBrk="0" hangingPunct="0">
                <a:lnSpc>
                  <a:spcPct val="165000"/>
                </a:lnSpc>
                <a:buClr>
                  <a:srgbClr val="DC0081"/>
                </a:buClr>
                <a:buFont typeface="Wingdings" pitchFamily="2" charset="2"/>
                <a:buNone/>
              </a:pPr>
              <a:endParaRPr lang="ru-RU" sz="7200"/>
            </a:p>
          </p:txBody>
        </p:sp>
        <p:sp>
          <p:nvSpPr>
            <p:cNvPr id="10" name="Rectangle 37"/>
            <p:cNvSpPr>
              <a:spLocks noChangeArrowheads="1"/>
            </p:cNvSpPr>
            <p:nvPr/>
          </p:nvSpPr>
          <p:spPr bwMode="auto">
            <a:xfrm>
              <a:off x="4355835" y="1833509"/>
              <a:ext cx="722619" cy="167276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wrap="none">
              <a:spAutoFit/>
            </a:bodyPr>
            <a:lstStyle/>
            <a:p>
              <a:pPr algn="ctr" eaLnBrk="0" hangingPunct="0">
                <a:lnSpc>
                  <a:spcPct val="165000"/>
                </a:lnSpc>
                <a:buClr>
                  <a:srgbClr val="DC0081"/>
                </a:buClr>
                <a:buFont typeface="Wingdings" pitchFamily="2" charset="2"/>
                <a:buNone/>
              </a:pPr>
              <a:r>
                <a:rPr lang="ru-RU" sz="7200" b="0" dirty="0"/>
                <a:t>+</a:t>
              </a:r>
              <a:endParaRPr lang="ru-RU" sz="7200" dirty="0"/>
            </a:p>
          </p:txBody>
        </p:sp>
      </p:grpSp>
      <p:grpSp>
        <p:nvGrpSpPr>
          <p:cNvPr id="11" name="Group 38"/>
          <p:cNvGrpSpPr>
            <a:grpSpLocks/>
          </p:cNvGrpSpPr>
          <p:nvPr/>
        </p:nvGrpSpPr>
        <p:grpSpPr bwMode="auto">
          <a:xfrm>
            <a:off x="669925" y="304800"/>
            <a:ext cx="1404938" cy="1673663"/>
            <a:chOff x="4008579" y="1833509"/>
            <a:chExt cx="1405250" cy="1674373"/>
          </a:xfr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12" name="AutoShape 4"/>
            <p:cNvSpPr>
              <a:spLocks noChangeArrowheads="1"/>
            </p:cNvSpPr>
            <p:nvPr/>
          </p:nvSpPr>
          <p:spPr bwMode="auto">
            <a:xfrm>
              <a:off x="4008579" y="2423584"/>
              <a:ext cx="1405250" cy="1059846"/>
            </a:xfrm>
            <a:prstGeom prst="roundRect">
              <a:avLst>
                <a:gd name="adj" fmla="val 16667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6800" anchorCtr="1"/>
            <a:lstStyle/>
            <a:p>
              <a:pPr algn="ctr" eaLnBrk="0" hangingPunct="0">
                <a:lnSpc>
                  <a:spcPct val="165000"/>
                </a:lnSpc>
                <a:buClr>
                  <a:srgbClr val="DC0081"/>
                </a:buClr>
                <a:buFont typeface="Wingdings" pitchFamily="2" charset="2"/>
                <a:buNone/>
              </a:pPr>
              <a:endParaRPr lang="ru-RU" sz="7200"/>
            </a:p>
          </p:txBody>
        </p:sp>
        <p:sp>
          <p:nvSpPr>
            <p:cNvPr id="13" name="Rectangle 40"/>
            <p:cNvSpPr>
              <a:spLocks noChangeArrowheads="1"/>
            </p:cNvSpPr>
            <p:nvPr/>
          </p:nvSpPr>
          <p:spPr bwMode="auto">
            <a:xfrm>
              <a:off x="4470869" y="1833509"/>
              <a:ext cx="492552" cy="16743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wrap="none">
              <a:spAutoFit/>
            </a:bodyPr>
            <a:lstStyle/>
            <a:p>
              <a:pPr algn="ctr" eaLnBrk="0" hangingPunct="0">
                <a:lnSpc>
                  <a:spcPct val="165000"/>
                </a:lnSpc>
                <a:buClr>
                  <a:srgbClr val="DC0081"/>
                </a:buClr>
                <a:buFont typeface="Wingdings" pitchFamily="2" charset="2"/>
                <a:buNone/>
              </a:pPr>
              <a:r>
                <a:rPr lang="ru-RU" sz="7200" b="0"/>
                <a:t>-</a:t>
              </a:r>
              <a:endParaRPr lang="ru-RU" sz="7200"/>
            </a:p>
          </p:txBody>
        </p:sp>
      </p:grpSp>
      <p:grpSp>
        <p:nvGrpSpPr>
          <p:cNvPr id="14" name="Group 44"/>
          <p:cNvGrpSpPr>
            <a:grpSpLocks/>
          </p:cNvGrpSpPr>
          <p:nvPr/>
        </p:nvGrpSpPr>
        <p:grpSpPr bwMode="auto">
          <a:xfrm>
            <a:off x="5495925" y="1327150"/>
            <a:ext cx="1404938" cy="1673663"/>
            <a:chOff x="4008579" y="1833509"/>
            <a:chExt cx="1405250" cy="1672768"/>
          </a:xfr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15" name="AutoShape 4"/>
            <p:cNvSpPr>
              <a:spLocks noChangeArrowheads="1"/>
            </p:cNvSpPr>
            <p:nvPr/>
          </p:nvSpPr>
          <p:spPr bwMode="auto">
            <a:xfrm>
              <a:off x="4008579" y="2423584"/>
              <a:ext cx="1405250" cy="1059846"/>
            </a:xfrm>
            <a:prstGeom prst="roundRect">
              <a:avLst>
                <a:gd name="adj" fmla="val 16667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6800" anchorCtr="1"/>
            <a:lstStyle/>
            <a:p>
              <a:pPr algn="ctr" eaLnBrk="0" hangingPunct="0">
                <a:lnSpc>
                  <a:spcPct val="165000"/>
                </a:lnSpc>
                <a:buClr>
                  <a:srgbClr val="DC0081"/>
                </a:buClr>
                <a:buFont typeface="Wingdings" pitchFamily="2" charset="2"/>
                <a:buNone/>
              </a:pPr>
              <a:endParaRPr lang="ru-RU" sz="7200"/>
            </a:p>
          </p:txBody>
        </p:sp>
        <p:sp>
          <p:nvSpPr>
            <p:cNvPr id="16" name="Rectangle 46"/>
            <p:cNvSpPr>
              <a:spLocks noChangeArrowheads="1"/>
            </p:cNvSpPr>
            <p:nvPr/>
          </p:nvSpPr>
          <p:spPr bwMode="auto">
            <a:xfrm>
              <a:off x="4227159" y="1833509"/>
              <a:ext cx="979973" cy="167276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wrap="none">
              <a:spAutoFit/>
            </a:bodyPr>
            <a:lstStyle/>
            <a:p>
              <a:pPr algn="ctr" eaLnBrk="0" hangingPunct="0">
                <a:lnSpc>
                  <a:spcPct val="165000"/>
                </a:lnSpc>
                <a:buClr>
                  <a:srgbClr val="DC0081"/>
                </a:buClr>
                <a:buFont typeface="Wingdings" pitchFamily="2" charset="2"/>
                <a:buNone/>
              </a:pPr>
              <a:r>
                <a:rPr lang="ru-RU" sz="7200" b="0"/>
                <a:t>!=</a:t>
              </a:r>
              <a:endParaRPr lang="ru-RU" sz="7200"/>
            </a:p>
          </p:txBody>
        </p:sp>
      </p:grpSp>
      <p:grpSp>
        <p:nvGrpSpPr>
          <p:cNvPr id="17" name="Group 47"/>
          <p:cNvGrpSpPr>
            <a:grpSpLocks/>
          </p:cNvGrpSpPr>
          <p:nvPr/>
        </p:nvGrpSpPr>
        <p:grpSpPr bwMode="auto">
          <a:xfrm>
            <a:off x="7027006" y="304800"/>
            <a:ext cx="1405875" cy="1673663"/>
            <a:chOff x="4008579" y="1833509"/>
            <a:chExt cx="1405250" cy="1674373"/>
          </a:xfr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18" name="AutoShape 4"/>
            <p:cNvSpPr>
              <a:spLocks noChangeArrowheads="1"/>
            </p:cNvSpPr>
            <p:nvPr/>
          </p:nvSpPr>
          <p:spPr bwMode="auto">
            <a:xfrm>
              <a:off x="4008579" y="2423584"/>
              <a:ext cx="1405250" cy="1059846"/>
            </a:xfrm>
            <a:prstGeom prst="roundRect">
              <a:avLst>
                <a:gd name="adj" fmla="val 16667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6800" anchorCtr="1"/>
            <a:lstStyle/>
            <a:p>
              <a:pPr algn="ctr" eaLnBrk="0" hangingPunct="0">
                <a:lnSpc>
                  <a:spcPct val="165000"/>
                </a:lnSpc>
                <a:buClr>
                  <a:srgbClr val="DC0081"/>
                </a:buClr>
                <a:buFont typeface="Wingdings" pitchFamily="2" charset="2"/>
                <a:buNone/>
              </a:pPr>
              <a:endParaRPr lang="ru-RU" sz="7200"/>
            </a:p>
          </p:txBody>
        </p:sp>
        <p:sp>
          <p:nvSpPr>
            <p:cNvPr id="19" name="Rectangle 49"/>
            <p:cNvSpPr>
              <a:spLocks noChangeArrowheads="1"/>
            </p:cNvSpPr>
            <p:nvPr/>
          </p:nvSpPr>
          <p:spPr bwMode="auto">
            <a:xfrm>
              <a:off x="4086484" y="1833509"/>
              <a:ext cx="1261323" cy="16743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wrap="none">
              <a:spAutoFit/>
            </a:bodyPr>
            <a:lstStyle/>
            <a:p>
              <a:pPr algn="ctr" eaLnBrk="0" hangingPunct="0">
                <a:lnSpc>
                  <a:spcPct val="165000"/>
                </a:lnSpc>
                <a:buClr>
                  <a:srgbClr val="DC0081"/>
                </a:buClr>
                <a:buFont typeface="Wingdings" pitchFamily="2" charset="2"/>
                <a:buNone/>
              </a:pPr>
              <a:r>
                <a:rPr lang="ru-RU" sz="7200" b="0" dirty="0"/>
                <a:t>==</a:t>
              </a:r>
              <a:endParaRPr lang="ru-RU" sz="7200" dirty="0"/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228600" y="3276600"/>
            <a:ext cx="8686800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Операция это специальный метод, принимающий параметры и возвращающий значение</a:t>
            </a:r>
          </a:p>
        </p:txBody>
      </p:sp>
      <p:sp>
        <p:nvSpPr>
          <p:cNvPr id="21" name="AutoShape 3"/>
          <p:cNvSpPr>
            <a:spLocks noChangeArrowheads="1"/>
          </p:cNvSpPr>
          <p:nvPr/>
        </p:nvSpPr>
        <p:spPr bwMode="auto">
          <a:xfrm>
            <a:off x="228600" y="4346812"/>
            <a:ext cx="8686800" cy="1995488"/>
          </a:xfrm>
          <a:prstGeom prst="roundRect">
            <a:avLst>
              <a:gd name="adj" fmla="val 7093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>
            <a:defPPr>
              <a:defRPr lang="en-GB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9pPr>
          </a:lstStyle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b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Class MyType { ... }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endParaRPr lang="ru-RU" sz="1600" b="0">
              <a:solidFill>
                <a:schemeClr val="bg1"/>
              </a:solidFill>
              <a:latin typeface="Consolas" pitchFamily="49" charset="0"/>
              <a:cs typeface="Consolas" pitchFamily="49" charset="0"/>
            </a:endParaRP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b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...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b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MyType var1 = ...;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b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MyType var2 = ...;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b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...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endParaRPr lang="ru-RU" sz="1600" b="0">
              <a:solidFill>
                <a:schemeClr val="bg1"/>
              </a:solidFill>
              <a:latin typeface="Consolas" pitchFamily="49" charset="0"/>
              <a:cs typeface="Consolas" pitchFamily="49" charset="0"/>
            </a:endParaRP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b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? = var1 + var2;</a:t>
            </a:r>
          </a:p>
        </p:txBody>
      </p:sp>
      <p:pic>
        <p:nvPicPr>
          <p:cNvPr id="23" name="Picture 3" descr="C:\Work in Progress\Microsoft\VAT\MSL_PNG_Object_Library\QuestionMark.pn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142591" y="5656500"/>
            <a:ext cx="575088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466279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Перегрузка операций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28600" y="762000"/>
            <a:ext cx="8763000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>
                <a:solidFill>
                  <a:schemeClr val="bg1"/>
                </a:solidFill>
                <a:latin typeface="Calibri" panose="020F0502020204030204" pitchFamily="34" charset="0"/>
              </a:rPr>
              <a:t>Visual C# определяет три категории операций, которые могут вызвать перегрузку</a:t>
            </a:r>
          </a:p>
        </p:txBody>
      </p:sp>
      <p:grpSp>
        <p:nvGrpSpPr>
          <p:cNvPr id="3" name="Группа 2"/>
          <p:cNvGrpSpPr/>
          <p:nvPr/>
        </p:nvGrpSpPr>
        <p:grpSpPr>
          <a:xfrm>
            <a:off x="228600" y="1524000"/>
            <a:ext cx="8763000" cy="1295400"/>
            <a:chOff x="304800" y="1600200"/>
            <a:chExt cx="8610600" cy="1295400"/>
          </a:xfrm>
          <a:solidFill>
            <a:schemeClr val="accent2">
              <a:lumMod val="50000"/>
            </a:schemeClr>
          </a:solidFill>
        </p:grpSpPr>
        <p:sp>
          <p:nvSpPr>
            <p:cNvPr id="5" name="Rounded Rectangle 4"/>
            <p:cNvSpPr/>
            <p:nvPr/>
          </p:nvSpPr>
          <p:spPr>
            <a:xfrm>
              <a:off x="304800" y="1905000"/>
              <a:ext cx="8610600" cy="990600"/>
            </a:xfrm>
            <a:prstGeom prst="roundRect">
              <a:avLst/>
            </a:prstGeom>
            <a:grpFill/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bg1"/>
                  </a:solidFill>
                  <a:latin typeface="Calibri" panose="020F0502020204030204" pitchFamily="34" charset="0"/>
                </a:rPr>
                <a:t>При перегрузке этих операций, необходимо указать один параметр, который должен быть того же типа, что и класс, который определяет оператор</a:t>
              </a: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304800" y="1600200"/>
              <a:ext cx="23622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latin typeface="Calibri" panose="020F0502020204030204" pitchFamily="34" charset="0"/>
                </a:rPr>
                <a:t>Унарные операции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819400" y="1600200"/>
              <a:ext cx="4572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b="1" dirty="0">
                  <a:solidFill>
                    <a:schemeClr val="tx1"/>
                  </a:solidFill>
                  <a:latin typeface="Calibri" panose="020F0502020204030204" pitchFamily="34" charset="0"/>
                </a:rPr>
                <a:t>!</a:t>
              </a: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3352800" y="1600200"/>
              <a:ext cx="6096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>
                  <a:solidFill>
                    <a:schemeClr val="tx1"/>
                  </a:solidFill>
                  <a:latin typeface="Calibri" panose="020F0502020204030204" pitchFamily="34" charset="0"/>
                </a:rPr>
                <a:t>++</a:t>
              </a: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4038600" y="1600200"/>
              <a:ext cx="5334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>
                  <a:solidFill>
                    <a:schemeClr val="tx1"/>
                  </a:solidFill>
                  <a:latin typeface="Calibri" panose="020F0502020204030204" pitchFamily="34" charset="0"/>
                </a:rPr>
                <a:t>--</a:t>
              </a:r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4648200" y="1600200"/>
              <a:ext cx="5334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>
                  <a:solidFill>
                    <a:schemeClr val="tx1"/>
                  </a:solidFill>
                  <a:latin typeface="Calibri" panose="020F0502020204030204" pitchFamily="34" charset="0"/>
                </a:rPr>
                <a:t>+</a:t>
              </a:r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5257800" y="1600200"/>
              <a:ext cx="5334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>
                  <a:solidFill>
                    <a:schemeClr val="tx1"/>
                  </a:solidFill>
                  <a:latin typeface="Calibri" panose="020F0502020204030204" pitchFamily="34" charset="0"/>
                </a:rPr>
                <a:t>-</a:t>
              </a:r>
            </a:p>
          </p:txBody>
        </p:sp>
      </p:grpSp>
      <p:grpSp>
        <p:nvGrpSpPr>
          <p:cNvPr id="6" name="Группа 5"/>
          <p:cNvGrpSpPr/>
          <p:nvPr/>
        </p:nvGrpSpPr>
        <p:grpSpPr>
          <a:xfrm>
            <a:off x="228600" y="3048000"/>
            <a:ext cx="8763000" cy="1447800"/>
            <a:chOff x="304800" y="2971800"/>
            <a:chExt cx="8686132" cy="1447800"/>
          </a:xfrm>
          <a:solidFill>
            <a:schemeClr val="accent2">
              <a:lumMod val="50000"/>
            </a:schemeClr>
          </a:solidFill>
        </p:grpSpPr>
        <p:sp>
          <p:nvSpPr>
            <p:cNvPr id="9" name="Rounded Rectangle 8"/>
            <p:cNvSpPr/>
            <p:nvPr/>
          </p:nvSpPr>
          <p:spPr>
            <a:xfrm>
              <a:off x="304800" y="3276600"/>
              <a:ext cx="8686132" cy="1143000"/>
            </a:xfrm>
            <a:prstGeom prst="roundRect">
              <a:avLst/>
            </a:prstGeom>
            <a:grpFill/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r>
                <a:rPr lang="ru-RU">
                  <a:solidFill>
                    <a:schemeClr val="bg1"/>
                  </a:solidFill>
                  <a:latin typeface="Calibri" panose="020F0502020204030204" pitchFamily="34" charset="0"/>
                </a:rPr>
                <a:t>При перегрузке этих операций необходимо указать два параметра, по крайней мере один из которых должен быть того же типа, что и класс, определяющий операцию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304800" y="2971800"/>
              <a:ext cx="25146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latin typeface="Calibri" panose="020F0502020204030204" pitchFamily="34" charset="0"/>
                </a:rPr>
                <a:t>Бинарные операции</a:t>
              </a: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2971800" y="2971800"/>
              <a:ext cx="4572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b="1">
                  <a:solidFill>
                    <a:schemeClr val="tx1"/>
                  </a:solidFill>
                  <a:latin typeface="Calibri" panose="020F0502020204030204" pitchFamily="34" charset="0"/>
                </a:rPr>
                <a:t>*</a:t>
              </a: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3505200" y="2971800"/>
              <a:ext cx="4572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>
                  <a:solidFill>
                    <a:schemeClr val="tx1"/>
                  </a:solidFill>
                  <a:latin typeface="Calibri" panose="020F0502020204030204" pitchFamily="34" charset="0"/>
                </a:rPr>
                <a:t>/</a:t>
              </a: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4038600" y="2971800"/>
              <a:ext cx="5334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>
                  <a:solidFill>
                    <a:schemeClr val="tx1"/>
                  </a:solidFill>
                  <a:latin typeface="Calibri" panose="020F0502020204030204" pitchFamily="34" charset="0"/>
                </a:rPr>
                <a:t>+</a:t>
              </a:r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4648200" y="2971800"/>
              <a:ext cx="5334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>
                  <a:solidFill>
                    <a:schemeClr val="tx1"/>
                  </a:solidFill>
                  <a:latin typeface="Calibri" panose="020F0502020204030204" pitchFamily="34" charset="0"/>
                </a:rPr>
                <a:t>-</a:t>
              </a:r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5257800" y="2971800"/>
              <a:ext cx="5334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>
                  <a:solidFill>
                    <a:schemeClr val="tx1"/>
                  </a:solidFill>
                  <a:latin typeface="Calibri" panose="020F0502020204030204" pitchFamily="34" charset="0"/>
                </a:rPr>
                <a:t>%</a:t>
              </a:r>
            </a:p>
          </p:txBody>
        </p:sp>
      </p:grpSp>
      <p:grpSp>
        <p:nvGrpSpPr>
          <p:cNvPr id="7" name="Группа 6"/>
          <p:cNvGrpSpPr/>
          <p:nvPr/>
        </p:nvGrpSpPr>
        <p:grpSpPr>
          <a:xfrm>
            <a:off x="189826" y="4648200"/>
            <a:ext cx="8763000" cy="1676400"/>
            <a:chOff x="228600" y="4724400"/>
            <a:chExt cx="8763000" cy="1676400"/>
          </a:xfrm>
          <a:solidFill>
            <a:schemeClr val="accent2">
              <a:lumMod val="50000"/>
            </a:schemeClr>
          </a:solidFill>
        </p:grpSpPr>
        <p:sp>
          <p:nvSpPr>
            <p:cNvPr id="21" name="Rounded Rectangle 20"/>
            <p:cNvSpPr/>
            <p:nvPr/>
          </p:nvSpPr>
          <p:spPr>
            <a:xfrm>
              <a:off x="228600" y="5105400"/>
              <a:ext cx="8763000" cy="1295400"/>
            </a:xfrm>
            <a:prstGeom prst="roundRect">
              <a:avLst/>
            </a:prstGeom>
            <a:grpFill/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bg1"/>
                  </a:solidFill>
                  <a:latin typeface="Calibri" panose="020F0502020204030204" pitchFamily="34" charset="0"/>
                </a:rPr>
                <a:t>Эти операции можно использовать для преобразования данных одного типа в другой. При перегрузке этих операций, необходимо указать один параметр, содержащий данные, которые нужно конвертировать. Эти данные могут быть любого допустимого типа</a:t>
              </a:r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04800" y="4724400"/>
              <a:ext cx="32766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latin typeface="Calibri" panose="020F0502020204030204" pitchFamily="34" charset="0"/>
                </a:rPr>
                <a:t>Операции преобразования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2081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Перегрузка операций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847836834"/>
              </p:ext>
            </p:extLst>
          </p:nvPr>
        </p:nvGraphicFramePr>
        <p:xfrm>
          <a:off x="266700" y="578825"/>
          <a:ext cx="8610600" cy="5669280"/>
        </p:xfrm>
        <a:graphic>
          <a:graphicData uri="http://schemas.openxmlformats.org/drawingml/2006/table">
            <a:tbl>
              <a:tblPr bandRow="1">
                <a:tableStyleId>{1FECB4D8-DB02-4DC6-A0A2-4F2EBAE1DC90}</a:tableStyleId>
              </a:tblPr>
              <a:tblGrid>
                <a:gridCol w="26670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9436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53340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Операции</a:t>
                      </a:r>
                      <a:endParaRPr lang="ru-RU" b="1" noProof="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Возможность перегрузки</a:t>
                      </a:r>
                      <a:endParaRPr lang="ru-RU" b="1" noProof="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noProof="0" dirty="0">
                          <a:latin typeface="Calibri" panose="020F0502020204030204" pitchFamily="34" charset="0"/>
                        </a:rPr>
                        <a:t>+, -, !, ~, ++, --, </a:t>
                      </a:r>
                      <a:r>
                        <a:rPr lang="ru-RU" sz="1800" b="1" kern="1200" noProof="0" dirty="0" err="1">
                          <a:latin typeface="Calibri" panose="020F0502020204030204" pitchFamily="34" charset="0"/>
                        </a:rPr>
                        <a:t>true</a:t>
                      </a:r>
                      <a:r>
                        <a:rPr lang="ru-RU" sz="1800" b="1" kern="1200" noProof="0" dirty="0"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ru-RU" sz="1800" b="1" kern="1200" noProof="0" dirty="0" err="1">
                          <a:latin typeface="Calibri" panose="020F0502020204030204" pitchFamily="34" charset="0"/>
                        </a:rPr>
                        <a:t>false</a:t>
                      </a:r>
                      <a:endParaRPr lang="ru-RU" b="1" noProof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noProof="0">
                          <a:latin typeface="Calibri" panose="020F0502020204030204" pitchFamily="34" charset="0"/>
                        </a:rPr>
                        <a:t>Унарные операции, которые могут быть перегружены</a:t>
                      </a:r>
                      <a:endParaRPr lang="ru-RU" noProof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+, -, *, /, %, &amp;, |, ^, &lt;&lt;, &gt;&gt;</a:t>
                      </a:r>
                      <a:endParaRPr lang="ru-RU" b="1" noProof="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Бинарные операции, которые могут быть перегружены</a:t>
                      </a:r>
                      <a:endParaRPr lang="ru-RU" noProof="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noProof="0" dirty="0">
                          <a:latin typeface="Calibri" panose="020F0502020204030204" pitchFamily="34" charset="0"/>
                        </a:rPr>
                        <a:t>==, !=, &lt;, &gt;, &lt;=, &gt;=</a:t>
                      </a:r>
                      <a:endParaRPr lang="ru-RU" b="1" noProof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noProof="0">
                          <a:latin typeface="Calibri" panose="020F0502020204030204" pitchFamily="34" charset="0"/>
                        </a:rPr>
                        <a:t>Операции сравнения, которые могут быть перегружены</a:t>
                      </a:r>
                      <a:endParaRPr lang="ru-RU" noProof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&amp;&amp;, ||</a:t>
                      </a:r>
                      <a:endParaRPr lang="ru-RU" b="1" noProof="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Условные логические операции не могут быть перегружены, но они оцениваются с помощью &amp; и |, которые могут быть перегружены</a:t>
                      </a:r>
                      <a:endParaRPr lang="ru-RU" noProof="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noProof="0" dirty="0">
                          <a:latin typeface="Calibri" panose="020F0502020204030204" pitchFamily="34" charset="0"/>
                        </a:rPr>
                        <a:t>[ ]</a:t>
                      </a:r>
                      <a:endParaRPr lang="ru-RU" b="1" noProof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noProof="0" dirty="0">
                          <a:latin typeface="Calibri" panose="020F0502020204030204" pitchFamily="34" charset="0"/>
                        </a:rPr>
                        <a:t>Операция индексирования массива не может быть перегружена, но можно определить индексаторы, которые могут быть перегружены</a:t>
                      </a:r>
                      <a:endParaRPr lang="ru-RU" noProof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()</a:t>
                      </a:r>
                      <a:endParaRPr lang="ru-RU" b="1" noProof="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Операция приведения не может быть перегружена, но можно определить новые операции преобразования</a:t>
                      </a:r>
                      <a:endParaRPr lang="ru-RU" noProof="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noProof="0">
                          <a:latin typeface="Calibri" panose="020F0502020204030204" pitchFamily="34" charset="0"/>
                        </a:rPr>
                        <a:t>+=, -=, *=, /=, %=, &amp;=, |=, ^=, &lt;&lt;=, &gt;&gt;=</a:t>
                      </a:r>
                      <a:endParaRPr lang="ru-RU" b="1" noProof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noProof="0" dirty="0">
                          <a:latin typeface="Calibri" panose="020F0502020204030204" pitchFamily="34" charset="0"/>
                        </a:rPr>
                        <a:t>Операции присваивания не могут быть перегружены, но +=, например, оценивается с помощью операции «+», которая может быть перегружена</a:t>
                      </a:r>
                      <a:endParaRPr lang="ru-RU" noProof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=, ., ?:, -&gt;, </a:t>
                      </a:r>
                      <a:r>
                        <a:rPr lang="ru-RU" sz="1800" b="1" kern="1200" noProof="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new</a:t>
                      </a:r>
                      <a:r>
                        <a:rPr lang="ru-RU" sz="1800" b="1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ru-RU" sz="1800" b="1" kern="1200" noProof="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is</a:t>
                      </a:r>
                      <a:r>
                        <a:rPr lang="ru-RU" sz="1800" b="1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ru-RU" sz="1800" b="1" kern="1200" noProof="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sizeof</a:t>
                      </a:r>
                      <a:r>
                        <a:rPr lang="ru-RU" sz="1800" b="1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ru-RU" sz="1800" b="1" kern="1200" noProof="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typeof</a:t>
                      </a:r>
                      <a:endParaRPr lang="ru-RU" b="1" noProof="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Эти операции не могут быть перегружены</a:t>
                      </a:r>
                      <a:endParaRPr lang="ru-RU" noProof="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3894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ru-RU"/>
              <a:t>Перегрузка операций</a:t>
            </a:r>
          </a:p>
        </p:txBody>
      </p:sp>
      <p:sp>
        <p:nvSpPr>
          <p:cNvPr id="4" name="Flowchart: Document 3"/>
          <p:cNvSpPr/>
          <p:nvPr/>
        </p:nvSpPr>
        <p:spPr>
          <a:xfrm>
            <a:off x="228600" y="2214133"/>
            <a:ext cx="8686800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public static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b="1" dirty="0" err="1">
                <a:latin typeface="Consolas" pitchFamily="49" charset="0"/>
                <a:cs typeface="Consolas" pitchFamily="49" charset="0"/>
              </a:rPr>
              <a:t>operator</a:t>
            </a:r>
            <a:r>
              <a:rPr lang="ru-RU" b="1" dirty="0">
                <a:latin typeface="Consolas" pitchFamily="49" charset="0"/>
                <a:cs typeface="Consolas" pitchFamily="49" charset="0"/>
              </a:rPr>
              <a:t> +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lhs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rhs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new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lhs.value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+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rhs.value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228600" y="762000"/>
            <a:ext cx="2057400" cy="110789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Рекомендуемый модификатор доступа public</a:t>
            </a:r>
          </a:p>
        </p:txBody>
      </p:sp>
      <p:pic>
        <p:nvPicPr>
          <p:cNvPr id="44" name="Picture 43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7939420">
            <a:off x="408542" y="1996527"/>
            <a:ext cx="1108062" cy="2812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5" name="Rounded Rectangle 44"/>
          <p:cNvSpPr/>
          <p:nvPr/>
        </p:nvSpPr>
        <p:spPr>
          <a:xfrm>
            <a:off x="2514600" y="762000"/>
            <a:ext cx="2057400" cy="110789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Метод должен быть static</a:t>
            </a:r>
          </a:p>
        </p:txBody>
      </p:sp>
      <p:pic>
        <p:nvPicPr>
          <p:cNvPr id="46" name="Picture 4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8561812" flipV="1">
            <a:off x="1333842" y="1944008"/>
            <a:ext cx="1373464" cy="3389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7" name="Rounded Rectangle 46"/>
          <p:cNvSpPr/>
          <p:nvPr/>
        </p:nvSpPr>
        <p:spPr>
          <a:xfrm>
            <a:off x="4800600" y="762000"/>
            <a:ext cx="4191000" cy="110789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>
                <a:solidFill>
                  <a:schemeClr val="bg1"/>
                </a:solidFill>
                <a:latin typeface="Calibri" panose="020F0502020204030204" pitchFamily="34" charset="0"/>
              </a:rPr>
              <a:t>Именем метода является ключевое слово operator вместе с символом перегружаемой операции</a:t>
            </a:r>
          </a:p>
        </p:txBody>
      </p:sp>
      <p:sp>
        <p:nvSpPr>
          <p:cNvPr id="48" name="Rounded Rectangle 47"/>
          <p:cNvSpPr/>
          <p:nvPr/>
        </p:nvSpPr>
        <p:spPr>
          <a:xfrm>
            <a:off x="228600" y="5181600"/>
            <a:ext cx="8763000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Запрещается использовать модификаторы virtual, abstract, override или sealed</a:t>
            </a:r>
          </a:p>
        </p:txBody>
      </p:sp>
      <p:pic>
        <p:nvPicPr>
          <p:cNvPr id="49" name="Picture 48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8908055">
            <a:off x="2900535" y="1842168"/>
            <a:ext cx="2104089" cy="3215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2" name="Rounded Rectangle 51"/>
          <p:cNvSpPr/>
          <p:nvPr/>
        </p:nvSpPr>
        <p:spPr>
          <a:xfrm>
            <a:off x="228600" y="4038600"/>
            <a:ext cx="32004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Тип возвращаемого значения</a:t>
            </a:r>
          </a:p>
        </p:txBody>
      </p:sp>
      <p:pic>
        <p:nvPicPr>
          <p:cNvPr id="53" name="Picture 52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8137830">
            <a:off x="39190" y="3399698"/>
            <a:ext cx="2157279" cy="271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5" name="Rounded Rectangle 54"/>
          <p:cNvSpPr/>
          <p:nvPr/>
        </p:nvSpPr>
        <p:spPr>
          <a:xfrm>
            <a:off x="4724400" y="4038600"/>
            <a:ext cx="42672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Операнды перегружаемой операции</a:t>
            </a:r>
          </a:p>
        </p:txBody>
      </p:sp>
      <p:pic>
        <p:nvPicPr>
          <p:cNvPr id="56" name="Picture 5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4139015">
            <a:off x="4283361" y="3486616"/>
            <a:ext cx="1728875" cy="2132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7" name="Picture 56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4276080">
            <a:off x="5323597" y="3429997"/>
            <a:ext cx="1743275" cy="2211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7" name="Picture 2" descr="C:\Work in Progress\Microsoft\VAT\MSL_PNG_Object_Library\Event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 flipH="1">
            <a:off x="7848600" y="5638800"/>
            <a:ext cx="1081151" cy="823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636300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28600" y="1447800"/>
            <a:ext cx="44958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Экземплярные методы (instance methods)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029200" y="3048000"/>
            <a:ext cx="38862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Статические методы (static methods)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28600" y="762000"/>
            <a:ext cx="44958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C# поддерживает два типа методов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228600" y="3886200"/>
            <a:ext cx="1981200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Имя объекта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886200" y="5486400"/>
            <a:ext cx="19812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Имя типа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5486400" y="1447800"/>
            <a:ext cx="21336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Имя метода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705600" y="5486400"/>
            <a:ext cx="21336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Имя метода</a:t>
            </a:r>
          </a:p>
        </p:txBody>
      </p:sp>
      <p:sp>
        <p:nvSpPr>
          <p:cNvPr id="23" name="Flowchart: Document 9"/>
          <p:cNvSpPr/>
          <p:nvPr/>
        </p:nvSpPr>
        <p:spPr>
          <a:xfrm>
            <a:off x="228600" y="2286000"/>
            <a:ext cx="4648200" cy="1295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int count = 99;</a:t>
            </a: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string strCount =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count.ToString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();</a:t>
            </a:r>
          </a:p>
        </p:txBody>
      </p:sp>
      <p:pic>
        <p:nvPicPr>
          <p:cNvPr id="24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8948371">
            <a:off x="1248682" y="3473449"/>
            <a:ext cx="1694335" cy="3095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8696288">
            <a:off x="3872084" y="2232067"/>
            <a:ext cx="1828799" cy="2759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" name="Flowchart: Document 12"/>
          <p:cNvSpPr/>
          <p:nvPr/>
        </p:nvSpPr>
        <p:spPr>
          <a:xfrm>
            <a:off x="4648200" y="3886200"/>
            <a:ext cx="4267200" cy="1295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string strCount = "99";</a:t>
            </a: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count =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Convert.ToInt32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(strCount);</a:t>
            </a:r>
          </a:p>
        </p:txBody>
      </p:sp>
      <p:pic>
        <p:nvPicPr>
          <p:cNvPr id="27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9067615">
            <a:off x="4813560" y="5012358"/>
            <a:ext cx="1188481" cy="2704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2315114">
            <a:off x="6589757" y="4941184"/>
            <a:ext cx="1778429" cy="212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метода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70901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Перегрузка операций</a:t>
            </a:r>
          </a:p>
        </p:txBody>
      </p:sp>
      <p:sp>
        <p:nvSpPr>
          <p:cNvPr id="4" name="Flowchart: Document 3"/>
          <p:cNvSpPr/>
          <p:nvPr/>
        </p:nvSpPr>
        <p:spPr>
          <a:xfrm>
            <a:off x="251854" y="652184"/>
            <a:ext cx="3398921" cy="1219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Example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a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b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return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a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+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b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5" name="Flowchart: Document 4"/>
          <p:cNvSpPr/>
          <p:nvPr/>
        </p:nvSpPr>
        <p:spPr>
          <a:xfrm>
            <a:off x="5105400" y="670412"/>
            <a:ext cx="3852407" cy="1524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Example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a,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b)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Hour.operator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+(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a,b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);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//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pseudocode</a:t>
            </a:r>
            <a:endParaRPr lang="ru-RU" sz="1600" b="1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397376" y="1866900"/>
            <a:ext cx="1708024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Visual C# компилятор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04800" y="2819400"/>
            <a:ext cx="8610600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При перегрузке операции по крайней мере один из параметров должен быть всегда содержащего операцию типа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04800" y="3810000"/>
            <a:ext cx="86106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Перегрузить операцию в классе можно столько раз, сколько необходимо до тех пор, пока компилятор Visual C# сможет различить каждую перегрузку</a:t>
            </a:r>
          </a:p>
        </p:txBody>
      </p:sp>
      <p:sp>
        <p:nvSpPr>
          <p:cNvPr id="14" name="Flowchart: Document 13"/>
          <p:cNvSpPr/>
          <p:nvPr/>
        </p:nvSpPr>
        <p:spPr>
          <a:xfrm>
            <a:off x="258618" y="4800600"/>
            <a:ext cx="3392157" cy="1219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Example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a, int b)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a + b;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19" name="Picture 1" descr="C:\Users\mike\Pictures\MSL PNG Library\arrow01_01.pn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 bwMode="auto">
          <a:xfrm rot="249511">
            <a:off x="1769224" y="1651708"/>
            <a:ext cx="1568085" cy="678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Content Placeholder 5" descr="arrow03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9841016" flipV="1">
            <a:off x="5052788" y="1887340"/>
            <a:ext cx="1123442" cy="2845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31042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Перегрузка операций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04800" y="685800"/>
            <a:ext cx="86106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Любой класс или структура могут перегрузить операции 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true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и 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false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Flowchart: Document 4"/>
          <p:cNvSpPr/>
          <p:nvPr/>
        </p:nvSpPr>
        <p:spPr>
          <a:xfrm>
            <a:off x="304800" y="1524000"/>
            <a:ext cx="8610600" cy="4419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public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class Point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double X { get; set;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double Y { get; set;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    . . 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static bool operator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true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(Point a)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return (a.X &gt; 0)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&amp;&amp;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(a.Y &gt; 0);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    public static bool operator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false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(Point a)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return (a.X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&lt;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= 0)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||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(a.Y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&lt;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= 0);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algn="just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5183942" y="1676399"/>
            <a:ext cx="3505200" cy="646087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Операции перегружаются парой</a:t>
            </a:r>
          </a:p>
        </p:txBody>
      </p:sp>
      <p:pic>
        <p:nvPicPr>
          <p:cNvPr id="8" name="Content Placeholder 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8710272">
            <a:off x="4631350" y="3063052"/>
            <a:ext cx="2017298" cy="3082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Flowchart: Document 8"/>
          <p:cNvSpPr/>
          <p:nvPr/>
        </p:nvSpPr>
        <p:spPr>
          <a:xfrm>
            <a:off x="2515798" y="4572000"/>
            <a:ext cx="6399601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var p1 = new Point { X = 10, Y = 20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var p2 = new Point();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if (p2)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Console.WriteLine("Point is positive");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else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Console.WriteLine("Point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is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non-positive data");</a:t>
            </a:r>
          </a:p>
        </p:txBody>
      </p:sp>
      <p:pic>
        <p:nvPicPr>
          <p:cNvPr id="10" name="Content Placeholder 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8793324">
            <a:off x="4288131" y="2128314"/>
            <a:ext cx="1718876" cy="2626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841548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Перегрузка операций, ограничения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33400" y="762000"/>
            <a:ext cx="83058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Нельзя изменить приоритет или ассоциативность операции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533400" y="1524000"/>
            <a:ext cx="83058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>
                <a:solidFill>
                  <a:schemeClr val="bg1"/>
                </a:solidFill>
                <a:latin typeface="Calibri" panose="020F0502020204030204" pitchFamily="34" charset="0"/>
              </a:rPr>
              <a:t>Нельзя изменить множественность операции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33400" y="2286000"/>
            <a:ext cx="83058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>
                <a:solidFill>
                  <a:schemeClr val="bg1"/>
                </a:solidFill>
                <a:latin typeface="Calibri" panose="020F0502020204030204" pitchFamily="34" charset="0"/>
              </a:rPr>
              <a:t>Нельзя придумать новые символы операции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33400" y="3048000"/>
            <a:ext cx="83058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>
                <a:solidFill>
                  <a:schemeClr val="bg1"/>
                </a:solidFill>
                <a:latin typeface="Calibri" panose="020F0502020204030204" pitchFamily="34" charset="0"/>
              </a:rPr>
              <a:t>Нельзя изменить смысл операций по отношению ко встроенным типам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533400" y="3810000"/>
            <a:ext cx="83058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>
                <a:solidFill>
                  <a:schemeClr val="bg1"/>
                </a:solidFill>
                <a:latin typeface="Calibri" panose="020F0502020204030204" pitchFamily="34" charset="0"/>
              </a:rPr>
              <a:t>Операции  сравнения необходимо реализовать в парах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33400" y="4572000"/>
            <a:ext cx="83058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>
                <a:solidFill>
                  <a:schemeClr val="bg1"/>
                </a:solidFill>
                <a:latin typeface="Calibri" panose="020F0502020204030204" pitchFamily="34" charset="0"/>
              </a:rPr>
              <a:t>Нельзя перегрузить все операции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533400" y="5334000"/>
            <a:ext cx="83058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Если в классе определяются операции «==» и «!=», 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необходмо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переопределить методы 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GetHashCode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и 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Equals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1" name="AutoShape 21"/>
          <p:cNvSpPr>
            <a:spLocks noChangeArrowheads="1"/>
          </p:cNvSpPr>
          <p:nvPr/>
        </p:nvSpPr>
        <p:spPr bwMode="auto">
          <a:xfrm>
            <a:off x="228600" y="853678"/>
            <a:ext cx="373062" cy="497681"/>
          </a:xfrm>
          <a:prstGeom prst="roundRect">
            <a:avLst>
              <a:gd name="adj" fmla="val 0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  <a:headEnd/>
            <a:tailEnd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>
              <a:defRPr/>
            </a:pPr>
            <a:r>
              <a:rPr lang="ru-RU" sz="2000" b="1" dirty="0">
                <a:solidFill>
                  <a:schemeClr val="bg1"/>
                </a:solidFill>
                <a:latin typeface="Calibri" panose="020F0502020204030204" pitchFamily="34" charset="0"/>
                <a:cs typeface="Arial" charset="0"/>
              </a:rPr>
              <a:t>1</a:t>
            </a:r>
          </a:p>
        </p:txBody>
      </p:sp>
      <p:sp>
        <p:nvSpPr>
          <p:cNvPr id="13" name="AutoShape 21"/>
          <p:cNvSpPr>
            <a:spLocks noChangeArrowheads="1"/>
          </p:cNvSpPr>
          <p:nvPr/>
        </p:nvSpPr>
        <p:spPr bwMode="auto">
          <a:xfrm>
            <a:off x="228600" y="1615678"/>
            <a:ext cx="373062" cy="497681"/>
          </a:xfrm>
          <a:prstGeom prst="roundRect">
            <a:avLst>
              <a:gd name="adj" fmla="val 0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  <a:headEnd/>
            <a:tailEnd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>
              <a:defRPr/>
            </a:pPr>
            <a:r>
              <a:rPr lang="ru-RU" sz="2000" b="1">
                <a:solidFill>
                  <a:schemeClr val="bg1"/>
                </a:solidFill>
                <a:latin typeface="Calibri" panose="020F0502020204030204" pitchFamily="34" charset="0"/>
                <a:cs typeface="Arial" charset="0"/>
              </a:rPr>
              <a:t>2</a:t>
            </a:r>
          </a:p>
        </p:txBody>
      </p:sp>
      <p:sp>
        <p:nvSpPr>
          <p:cNvPr id="14" name="AutoShape 21"/>
          <p:cNvSpPr>
            <a:spLocks noChangeArrowheads="1"/>
          </p:cNvSpPr>
          <p:nvPr/>
        </p:nvSpPr>
        <p:spPr bwMode="auto">
          <a:xfrm>
            <a:off x="228600" y="2377678"/>
            <a:ext cx="373062" cy="497681"/>
          </a:xfrm>
          <a:prstGeom prst="roundRect">
            <a:avLst>
              <a:gd name="adj" fmla="val 0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  <a:headEnd/>
            <a:tailEnd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>
              <a:defRPr/>
            </a:pPr>
            <a:r>
              <a:rPr lang="ru-RU" sz="2000" b="1">
                <a:solidFill>
                  <a:schemeClr val="bg1"/>
                </a:solidFill>
                <a:latin typeface="Calibri" panose="020F0502020204030204" pitchFamily="34" charset="0"/>
                <a:cs typeface="Arial" charset="0"/>
              </a:rPr>
              <a:t>3</a:t>
            </a:r>
          </a:p>
        </p:txBody>
      </p:sp>
      <p:sp>
        <p:nvSpPr>
          <p:cNvPr id="15" name="AutoShape 21"/>
          <p:cNvSpPr>
            <a:spLocks noChangeArrowheads="1"/>
          </p:cNvSpPr>
          <p:nvPr/>
        </p:nvSpPr>
        <p:spPr bwMode="auto">
          <a:xfrm>
            <a:off x="228600" y="3139678"/>
            <a:ext cx="373062" cy="497681"/>
          </a:xfrm>
          <a:prstGeom prst="roundRect">
            <a:avLst>
              <a:gd name="adj" fmla="val 0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  <a:headEnd/>
            <a:tailEnd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>
              <a:defRPr/>
            </a:pPr>
            <a:r>
              <a:rPr lang="ru-RU" sz="2000" b="1">
                <a:solidFill>
                  <a:schemeClr val="bg1"/>
                </a:solidFill>
                <a:latin typeface="Calibri" panose="020F0502020204030204" pitchFamily="34" charset="0"/>
                <a:cs typeface="Arial" charset="0"/>
              </a:rPr>
              <a:t>4</a:t>
            </a:r>
          </a:p>
        </p:txBody>
      </p:sp>
      <p:sp>
        <p:nvSpPr>
          <p:cNvPr id="16" name="AutoShape 21"/>
          <p:cNvSpPr>
            <a:spLocks noChangeArrowheads="1"/>
          </p:cNvSpPr>
          <p:nvPr/>
        </p:nvSpPr>
        <p:spPr bwMode="auto">
          <a:xfrm>
            <a:off x="228600" y="3901678"/>
            <a:ext cx="373062" cy="497681"/>
          </a:xfrm>
          <a:prstGeom prst="roundRect">
            <a:avLst>
              <a:gd name="adj" fmla="val 0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  <a:headEnd/>
            <a:tailEnd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>
              <a:defRPr/>
            </a:pPr>
            <a:r>
              <a:rPr lang="ru-RU" sz="2000" b="1">
                <a:solidFill>
                  <a:schemeClr val="bg1"/>
                </a:solidFill>
                <a:latin typeface="Calibri" panose="020F0502020204030204" pitchFamily="34" charset="0"/>
                <a:cs typeface="Arial" charset="0"/>
              </a:rPr>
              <a:t>5</a:t>
            </a:r>
          </a:p>
        </p:txBody>
      </p:sp>
      <p:sp>
        <p:nvSpPr>
          <p:cNvPr id="17" name="AutoShape 21"/>
          <p:cNvSpPr>
            <a:spLocks noChangeArrowheads="1"/>
          </p:cNvSpPr>
          <p:nvPr/>
        </p:nvSpPr>
        <p:spPr bwMode="auto">
          <a:xfrm>
            <a:off x="228600" y="4663678"/>
            <a:ext cx="373062" cy="497681"/>
          </a:xfrm>
          <a:prstGeom prst="roundRect">
            <a:avLst>
              <a:gd name="adj" fmla="val 0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  <a:headEnd/>
            <a:tailEnd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>
              <a:defRPr/>
            </a:pPr>
            <a:r>
              <a:rPr lang="ru-RU" sz="2000" b="1">
                <a:solidFill>
                  <a:schemeClr val="bg1"/>
                </a:solidFill>
                <a:latin typeface="Calibri" panose="020F0502020204030204" pitchFamily="34" charset="0"/>
                <a:cs typeface="Arial" charset="0"/>
              </a:rPr>
              <a:t>6</a:t>
            </a:r>
          </a:p>
        </p:txBody>
      </p:sp>
      <p:sp>
        <p:nvSpPr>
          <p:cNvPr id="18" name="AutoShape 21"/>
          <p:cNvSpPr>
            <a:spLocks noChangeArrowheads="1"/>
          </p:cNvSpPr>
          <p:nvPr/>
        </p:nvSpPr>
        <p:spPr bwMode="auto">
          <a:xfrm>
            <a:off x="228600" y="5410199"/>
            <a:ext cx="373062" cy="497681"/>
          </a:xfrm>
          <a:prstGeom prst="roundRect">
            <a:avLst>
              <a:gd name="adj" fmla="val 0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  <a:headEnd/>
            <a:tailEnd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>
              <a:defRPr/>
            </a:pPr>
            <a:r>
              <a:rPr lang="ru-RU" sz="2000" b="1" dirty="0">
                <a:solidFill>
                  <a:schemeClr val="bg1"/>
                </a:solidFill>
                <a:latin typeface="Calibri" panose="020F0502020204030204" pitchFamily="34" charset="0"/>
                <a:cs typeface="Arial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970759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Перегрузка операций, рекомендации</a:t>
            </a:r>
            <a:endParaRPr lang="en-US" dirty="0"/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6642339"/>
              </p:ext>
            </p:extLst>
          </p:nvPr>
        </p:nvGraphicFramePr>
        <p:xfrm>
          <a:off x="228600" y="1397000"/>
          <a:ext cx="8686800" cy="3388360"/>
        </p:xfrm>
        <a:graphic>
          <a:graphicData uri="http://schemas.openxmlformats.org/drawingml/2006/table">
            <a:tbl>
              <a:tblPr bandRow="1">
                <a:tableStyleId>{1FECB4D8-DB02-4DC6-A0A2-4F2EBAE1DC90}</a:tableStyleId>
              </a:tblPr>
              <a:tblGrid>
                <a:gridCol w="2895600">
                  <a:extLst>
                    <a:ext uri="{9D8B030D-6E8A-4147-A177-3AD203B41FA5}">
                      <a16:colId xmlns="" xmlns:a16="http://schemas.microsoft.com/office/drawing/2014/main" val="2685607448"/>
                    </a:ext>
                  </a:extLst>
                </a:gridCol>
                <a:gridCol w="2895600">
                  <a:extLst>
                    <a:ext uri="{9D8B030D-6E8A-4147-A177-3AD203B41FA5}">
                      <a16:colId xmlns="" xmlns:a16="http://schemas.microsoft.com/office/drawing/2014/main" val="1660199312"/>
                    </a:ext>
                  </a:extLst>
                </a:gridCol>
                <a:gridCol w="2895600">
                  <a:extLst>
                    <a:ext uri="{9D8B030D-6E8A-4147-A177-3AD203B41FA5}">
                      <a16:colId xmlns="" xmlns:a16="http://schemas.microsoft.com/office/drawing/2014/main" val="14587135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C#</a:t>
                      </a:r>
                      <a:r>
                        <a:rPr lang="en-US" sz="1800" b="1" baseline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 Operator Symbol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Spescial</a:t>
                      </a:r>
                      <a:r>
                        <a:rPr lang="en-US" sz="1800" b="1" baseline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 Method Name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Suggested CLR-</a:t>
                      </a:r>
                      <a:r>
                        <a:rPr lang="en-US" sz="1800" b="1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Complant</a:t>
                      </a:r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 Method Name</a:t>
                      </a: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227619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latin typeface="Calibri" panose="020F0502020204030204" pitchFamily="34" charset="0"/>
                        </a:rPr>
                        <a:t>op_Addition</a:t>
                      </a:r>
                      <a:endParaRPr lang="en-US" sz="180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alibri" panose="020F0502020204030204" pitchFamily="34" charset="0"/>
                        </a:rPr>
                        <a:t>Add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2377515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op_Substruction</a:t>
                      </a:r>
                      <a:endParaRPr lang="en-US" sz="180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Substruct</a:t>
                      </a:r>
                      <a:endParaRPr lang="en-US" sz="180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705696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Calibri" panose="020F0502020204030204" pitchFamily="34" charset="0"/>
                        </a:rPr>
                        <a:t>*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latin typeface="Calibri" panose="020F0502020204030204" pitchFamily="34" charset="0"/>
                        </a:rPr>
                        <a:t>op_Multiply</a:t>
                      </a:r>
                      <a:endParaRPr lang="en-US" sz="180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alibri" panose="020F0502020204030204" pitchFamily="34" charset="0"/>
                        </a:rPr>
                        <a:t>Multiply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7067698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/</a:t>
                      </a: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op_Division</a:t>
                      </a:r>
                      <a:endParaRPr lang="en-US" sz="180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Devide</a:t>
                      </a:r>
                      <a:endParaRPr lang="en-US" sz="180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952385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Calibri" panose="020F0502020204030204" pitchFamily="34" charset="0"/>
                        </a:rPr>
                        <a:t>==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latin typeface="Calibri" panose="020F0502020204030204" pitchFamily="34" charset="0"/>
                        </a:rPr>
                        <a:t>op_Equality</a:t>
                      </a:r>
                      <a:endParaRPr lang="en-US" sz="180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alibri" panose="020F0502020204030204" pitchFamily="34" charset="0"/>
                        </a:rPr>
                        <a:t>Equals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743586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!=</a:t>
                      </a: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op_Inequality</a:t>
                      </a:r>
                      <a:endParaRPr lang="en-US" sz="180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Compare</a:t>
                      </a: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357667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alibri" panose="020F0502020204030204" pitchFamily="34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alibri" panose="020F0502020204030204" pitchFamily="34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alibri" panose="020F0502020204030204" pitchFamily="34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1075551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4614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Перегрузка операций, рекомендации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28600" y="838200"/>
            <a:ext cx="3505200" cy="64826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Не следует изменять операнды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8600" y="1676400"/>
            <a:ext cx="8763000" cy="4800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class Salary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private decimal amount;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decimal Amount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get { return this.amount;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Salary(decimal amt)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this.amount = amt;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static Salary operator +(Salary salary, decimal number)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b="1" strike="sngStrike" dirty="0">
                <a:latin typeface="Consolas" pitchFamily="49" charset="0"/>
                <a:cs typeface="Consolas" pitchFamily="49" charset="0"/>
              </a:rPr>
              <a:t>salary.amount += number;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b="1" strike="sngStrike" dirty="0">
                <a:latin typeface="Consolas" pitchFamily="49" charset="0"/>
                <a:cs typeface="Consolas" pitchFamily="49" charset="0"/>
              </a:rPr>
              <a:t>return salary;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4593040" y="1752600"/>
            <a:ext cx="4191000" cy="1905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>
                <a:latin typeface="Consolas" pitchFamily="49" charset="0"/>
                <a:cs typeface="Consolas" pitchFamily="49" charset="0"/>
              </a:rPr>
              <a:t>Salary salary = new Salary (99);</a:t>
            </a:r>
          </a:p>
          <a:p>
            <a:r>
              <a:rPr lang="ru-RU" sz="1600">
                <a:latin typeface="Consolas" pitchFamily="49" charset="0"/>
                <a:cs typeface="Consolas" pitchFamily="49" charset="0"/>
              </a:rPr>
              <a:t>Salary newSalary = salary + 10;</a:t>
            </a:r>
          </a:p>
          <a:p>
            <a:r>
              <a:rPr lang="ru-RU" sz="1600">
                <a:latin typeface="Consolas" pitchFamily="49" charset="0"/>
                <a:cs typeface="Consolas" pitchFamily="49" charset="0"/>
              </a:rPr>
              <a:t>Console.WriteLine("{0} {1}", salary.Amount, newSalary.Amount);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410200" y="3663287"/>
            <a:ext cx="2895600" cy="6096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sz="1600" dirty="0">
                <a:latin typeface="Consolas" pitchFamily="49" charset="0"/>
                <a:cs typeface="Consolas" pitchFamily="49" charset="0"/>
              </a:rPr>
              <a:t>salary.Amount = </a:t>
            </a:r>
            <a:endParaRPr lang="ru-RU" sz="1600" dirty="0"/>
          </a:p>
        </p:txBody>
      </p:sp>
      <p:sp>
        <p:nvSpPr>
          <p:cNvPr id="11" name="Rounded Rectangle 10"/>
          <p:cNvSpPr/>
          <p:nvPr/>
        </p:nvSpPr>
        <p:spPr>
          <a:xfrm>
            <a:off x="3865764" y="5105400"/>
            <a:ext cx="4953000" cy="381000"/>
          </a:xfrm>
          <a:prstGeom prst="round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sz="1600">
                <a:latin typeface="Consolas" pitchFamily="49" charset="0"/>
                <a:cs typeface="Consolas" pitchFamily="49" charset="0"/>
              </a:rPr>
              <a:t>return new Salary(salary.Amount + number);</a:t>
            </a:r>
          </a:p>
        </p:txBody>
      </p:sp>
      <p:pic>
        <p:nvPicPr>
          <p:cNvPr id="12" name="Picture 3" descr="C:\Work in Progress\Microsoft\VAT\MSL_PNG_Object_Library\QuestionMark.png"/>
          <p:cNvPicPr>
            <a:picLocks noChangeAspect="1" noChangeArrowheads="1"/>
          </p:cNvPicPr>
          <p:nvPr/>
        </p:nvPicPr>
        <p:blipFill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7315200" y="3618043"/>
            <a:ext cx="541337" cy="700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8" descr="E:\Projects\ContentDev\MSL PNG Library\Validate_XMark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3581400" y="914400"/>
            <a:ext cx="509588" cy="6173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9279478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ru-RU" dirty="0"/>
              <a:t>Перегрузка операций, рекомендации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28600" y="1752600"/>
            <a:ext cx="41148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salary + 99  =  99 + salary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8600" y="2604448"/>
            <a:ext cx="8686800" cy="3352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public static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Salary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operator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+(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Salary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salary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decimal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number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new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Salary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(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salary.Amount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+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number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public static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Salary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operator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+(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decimal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number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Salary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salary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Call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the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first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operator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–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avoid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code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duplication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salary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+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number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8601" y="914400"/>
            <a:ext cx="41148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Определять симметричные операции</a:t>
            </a:r>
          </a:p>
        </p:txBody>
      </p:sp>
      <p:pic>
        <p:nvPicPr>
          <p:cNvPr id="8" name="Picture 7" descr="E:\Projects\ContentDev\MSL PNG Library\Validate_CheckMark.png"/>
          <p:cNvPicPr>
            <a:picLocks noChangeAspect="1" noChangeArrowheads="1"/>
          </p:cNvPicPr>
          <p:nvPr/>
        </p:nvPicPr>
        <p:blipFill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 rot="21390319">
            <a:off x="4206569" y="930861"/>
            <a:ext cx="556202" cy="5278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83828615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Перегрузка операций, рекомендации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28600" y="762000"/>
            <a:ext cx="4953000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Определять только имеющие смысл операции</a:t>
            </a:r>
          </a:p>
        </p:txBody>
      </p:sp>
      <p:sp>
        <p:nvSpPr>
          <p:cNvPr id="12" name="AutoShape 3"/>
          <p:cNvSpPr>
            <a:spLocks noChangeArrowheads="1"/>
          </p:cNvSpPr>
          <p:nvPr/>
        </p:nvSpPr>
        <p:spPr bwMode="auto">
          <a:xfrm>
            <a:off x="228600" y="1676400"/>
            <a:ext cx="8686800" cy="2971800"/>
          </a:xfrm>
          <a:prstGeom prst="roundRect">
            <a:avLst>
              <a:gd name="adj" fmla="val 7093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>
            <a:defPPr>
              <a:defRPr lang="en-GB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9pPr>
          </a:lstStyle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b="0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BankAccount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endParaRPr lang="ru-RU" b="0" dirty="0">
              <a:solidFill>
                <a:schemeClr val="bg1"/>
              </a:solidFill>
              <a:latin typeface="Calibri" panose="020F0502020204030204" pitchFamily="34" charset="0"/>
              <a:cs typeface="Consolas" pitchFamily="49" charset="0"/>
            </a:endParaRPr>
          </a:p>
          <a:p>
            <a:pPr marL="261938" defTabSz="261938">
              <a:lnSpc>
                <a:spcPct val="90000"/>
              </a:lnSpc>
              <a:tabLst>
                <a:tab pos="261938" algn="l"/>
              </a:tabLst>
              <a:defRPr/>
            </a:pPr>
            <a:r>
              <a:rPr lang="ru-RU" b="0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 public static BankAccount operator +(BankAccount account, decimal amount)</a:t>
            </a:r>
          </a:p>
          <a:p>
            <a:pPr marL="261938" defTabSz="261938">
              <a:lnSpc>
                <a:spcPct val="90000"/>
              </a:lnSpc>
              <a:tabLst>
                <a:tab pos="261938" algn="l"/>
              </a:tabLst>
              <a:defRPr/>
            </a:pPr>
            <a:r>
              <a:rPr lang="ru-RU" b="0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 { ... } </a:t>
            </a:r>
          </a:p>
          <a:p>
            <a:pPr marL="261938" defTabSz="261938">
              <a:lnSpc>
                <a:spcPct val="90000"/>
              </a:lnSpc>
              <a:tabLst>
                <a:tab pos="261938" algn="l"/>
              </a:tabLst>
              <a:defRPr/>
            </a:pPr>
            <a:endParaRPr lang="ru-RU" b="0" dirty="0">
              <a:solidFill>
                <a:schemeClr val="bg1"/>
              </a:solidFill>
              <a:latin typeface="Calibri" panose="020F0502020204030204" pitchFamily="34" charset="0"/>
              <a:cs typeface="Consolas" pitchFamily="49" charset="0"/>
            </a:endParaRPr>
          </a:p>
          <a:p>
            <a:pPr marL="261938" defTabSz="261938">
              <a:lnSpc>
                <a:spcPct val="90000"/>
              </a:lnSpc>
              <a:tabLst>
                <a:tab pos="261938" algn="l"/>
              </a:tabLst>
              <a:defRPr/>
            </a:pPr>
            <a:r>
              <a:rPr lang="ru-RU" b="0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 public static BankAccount operator -(BankAccount account, decimal amount)</a:t>
            </a:r>
          </a:p>
          <a:p>
            <a:pPr marL="261938" defTabSz="261938">
              <a:lnSpc>
                <a:spcPct val="90000"/>
              </a:lnSpc>
              <a:tabLst>
                <a:tab pos="261938" algn="l"/>
              </a:tabLst>
              <a:defRPr/>
            </a:pPr>
            <a:r>
              <a:rPr lang="ru-RU" b="0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 { ... }</a:t>
            </a:r>
          </a:p>
          <a:p>
            <a:pPr defTabSz="457200">
              <a:lnSpc>
                <a:spcPct val="90000"/>
              </a:lnSpc>
              <a:buFont typeface="Arial" pitchFamily="34" charset="0"/>
              <a:buChar char="•"/>
              <a:tabLst>
                <a:tab pos="457200" algn="l"/>
              </a:tabLst>
              <a:defRPr/>
            </a:pPr>
            <a:endParaRPr lang="ru-RU" b="0" dirty="0">
              <a:solidFill>
                <a:schemeClr val="bg1"/>
              </a:solidFill>
              <a:latin typeface="Calibri" panose="020F0502020204030204" pitchFamily="34" charset="0"/>
              <a:cs typeface="Consolas" pitchFamily="49" charset="0"/>
            </a:endParaRP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b="0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	WithdrawMoney(double Amount)</a:t>
            </a:r>
          </a:p>
          <a:p>
            <a:pPr defTabSz="457200">
              <a:lnSpc>
                <a:spcPct val="90000"/>
              </a:lnSpc>
              <a:buFont typeface="Arial" pitchFamily="34" charset="0"/>
              <a:buChar char="•"/>
              <a:tabLst>
                <a:tab pos="457200" algn="l"/>
              </a:tabLst>
              <a:defRPr/>
            </a:pPr>
            <a:endParaRPr lang="ru-RU" b="0" dirty="0">
              <a:solidFill>
                <a:schemeClr val="bg1"/>
              </a:solidFill>
              <a:latin typeface="Calibri" panose="020F0502020204030204" pitchFamily="34" charset="0"/>
              <a:cs typeface="Consolas" pitchFamily="49" charset="0"/>
            </a:endParaRPr>
          </a:p>
          <a:p>
            <a:pPr lvl="1"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b="0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DepositMoney (double Amount)</a:t>
            </a:r>
          </a:p>
          <a:p>
            <a:pPr defTabSz="457200">
              <a:lnSpc>
                <a:spcPct val="90000"/>
              </a:lnSpc>
              <a:buFont typeface="Arial" pitchFamily="34" charset="0"/>
              <a:buChar char="•"/>
              <a:tabLst>
                <a:tab pos="457200" algn="l"/>
              </a:tabLst>
              <a:defRPr/>
            </a:pPr>
            <a:endParaRPr lang="ru-RU" b="0" dirty="0">
              <a:solidFill>
                <a:schemeClr val="bg1"/>
              </a:solidFill>
              <a:latin typeface="Calibri" panose="020F0502020204030204" pitchFamily="34" charset="0"/>
              <a:cs typeface="Consolas" pitchFamily="49" charset="0"/>
            </a:endParaRPr>
          </a:p>
        </p:txBody>
      </p:sp>
      <p:pic>
        <p:nvPicPr>
          <p:cNvPr id="10" name="Picture 9" descr="E:\Projects\ContentDev\MSL PNG Library\Validate_CheckMark.png"/>
          <p:cNvPicPr>
            <a:picLocks noChangeAspect="1" noChangeArrowheads="1"/>
          </p:cNvPicPr>
          <p:nvPr/>
        </p:nvPicPr>
        <p:blipFill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 rot="21390319">
            <a:off x="4968570" y="854660"/>
            <a:ext cx="556202" cy="5278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 descr="C:\Downloads\button_ok (1)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352800"/>
            <a:ext cx="4572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C:\Downloads\button_ok (1)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810000"/>
            <a:ext cx="4572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Downloads\messagebox_critical (1).png"/>
          <p:cNvPicPr>
            <a:picLocks noChangeAspect="1" noChangeArrowheads="1"/>
          </p:cNvPicPr>
          <p:nvPr/>
        </p:nvPicPr>
        <p:blipFill>
          <a:blip r:embed="rId4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183523"/>
            <a:ext cx="407277" cy="407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" descr="C:\Downloads\messagebox_critical (1).png"/>
          <p:cNvPicPr>
            <a:picLocks noChangeAspect="1" noChangeArrowheads="1"/>
          </p:cNvPicPr>
          <p:nvPr/>
        </p:nvPicPr>
        <p:blipFill>
          <a:blip r:embed="rId4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793123"/>
            <a:ext cx="407277" cy="407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386589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ru-RU" dirty="0"/>
              <a:t>Перегрузка операций, операции преобразования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28600" y="685800"/>
            <a:ext cx="86868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Неявное преобразование: происходит без потери точности</a:t>
            </a:r>
          </a:p>
        </p:txBody>
      </p:sp>
      <p:sp>
        <p:nvSpPr>
          <p:cNvPr id="8" name="Flowchart: Document 7"/>
          <p:cNvSpPr/>
          <p:nvPr/>
        </p:nvSpPr>
        <p:spPr>
          <a:xfrm>
            <a:off x="228600" y="1478575"/>
            <a:ext cx="5943600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struct Hour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static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implicit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operator int (Hour from)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return from.value;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private int value;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8600" y="3886200"/>
            <a:ext cx="7162800" cy="2438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class Example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static void MyOtherMethod(int parameter) { ...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static void Main()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Hour lunch = new Hour (12);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Example.MyOtherMethod(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lunch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3124200" y="1447800"/>
            <a:ext cx="57912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Операция реализует расширяющее преобразование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5981700" y="5047964"/>
            <a:ext cx="2933700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Неявное преобразование</a:t>
            </a:r>
          </a:p>
        </p:txBody>
      </p:sp>
      <p:pic>
        <p:nvPicPr>
          <p:cNvPr id="13" name="Content Placeholder 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0540008" flipV="1">
            <a:off x="4396280" y="5275007"/>
            <a:ext cx="1624727" cy="270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82517255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ru-RU" dirty="0"/>
              <a:t>Перегрузка операций, операции преобразования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28600" y="685800"/>
            <a:ext cx="86868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Явное преобразование: существует риск потери данных</a:t>
            </a:r>
          </a:p>
        </p:txBody>
      </p:sp>
      <p:sp>
        <p:nvSpPr>
          <p:cNvPr id="8" name="Flowchart: Document 7"/>
          <p:cNvSpPr/>
          <p:nvPr/>
        </p:nvSpPr>
        <p:spPr>
          <a:xfrm>
            <a:off x="228600" y="1447800"/>
            <a:ext cx="8686800" cy="3886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struct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Hour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05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050" dirty="0">
                <a:latin typeface="Consolas" pitchFamily="49" charset="0"/>
                <a:cs typeface="Consolas" pitchFamily="49" charset="0"/>
              </a:rPr>
              <a:t>  </a:t>
            </a:r>
            <a:r>
              <a:rPr lang="ru-RU" sz="1050" dirty="0">
                <a:latin typeface="Consolas" pitchFamily="49" charset="0"/>
                <a:cs typeface="Consolas" pitchFamily="49" charset="0"/>
              </a:rPr>
              <a:t>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Hour(int hr)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this.value = hr % 24;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static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explicit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operator Hour (int from)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return new Hour(from);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private int value;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980364" y="4343400"/>
            <a:ext cx="7895026" cy="1981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class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Example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    public static void MyOtherMethod(Hour parameter) { ... }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    public static void Main()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        int lunch = 12;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        Example.MyOtherMethod(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(Hour)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lunch); 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3238500" y="1524000"/>
            <a:ext cx="56769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Операция реализует сужающее преобразование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041408" y="4191000"/>
            <a:ext cx="2873992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Явное преобразование</a:t>
            </a:r>
          </a:p>
        </p:txBody>
      </p:sp>
      <p:pic>
        <p:nvPicPr>
          <p:cNvPr id="13" name="Content Placeholder 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8978549" flipV="1">
            <a:off x="5559444" y="5213012"/>
            <a:ext cx="2295663" cy="223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20292940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ru-RU" dirty="0"/>
              <a:t>Перегрузка операций, операции преобразования</a:t>
            </a:r>
          </a:p>
        </p:txBody>
      </p:sp>
      <p:sp>
        <p:nvSpPr>
          <p:cNvPr id="4" name="Flowchart: Document 3"/>
          <p:cNvSpPr/>
          <p:nvPr/>
        </p:nvSpPr>
        <p:spPr>
          <a:xfrm>
            <a:off x="228600" y="1676400"/>
            <a:ext cx="8763000" cy="4648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struct Hour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Hour(int hr)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this.value = hr % 24;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static Hour operator +(Hour lhs, Hour rhs)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return new Hour(lhs.value + rhs.value);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static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explicit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operator Hour (int from)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return new Hour(from);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private int value;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8600" y="762000"/>
            <a:ext cx="8763000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Операции преобразования предоставляют альтернативный способ решения проблемы обеспечения симметрических операций</a:t>
            </a:r>
          </a:p>
        </p:txBody>
      </p:sp>
    </p:spTree>
    <p:extLst>
      <p:ext uri="{BB962C8B-B14F-4D97-AF65-F5344CB8AC3E}">
        <p14:creationId xmlns:p14="http://schemas.microsoft.com/office/powerpoint/2010/main" val="165034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метода</a:t>
            </a:r>
            <a:endParaRPr lang="en-US" dirty="0"/>
          </a:p>
        </p:txBody>
      </p:sp>
      <p:sp>
        <p:nvSpPr>
          <p:cNvPr id="6" name="Полилиния 5"/>
          <p:cNvSpPr/>
          <p:nvPr/>
        </p:nvSpPr>
        <p:spPr>
          <a:xfrm>
            <a:off x="228600" y="1159580"/>
            <a:ext cx="3013798" cy="661063"/>
          </a:xfrm>
          <a:custGeom>
            <a:avLst/>
            <a:gdLst>
              <a:gd name="connsiteX0" fmla="*/ 0 w 3013798"/>
              <a:gd name="connsiteY0" fmla="*/ 133095 h 798556"/>
              <a:gd name="connsiteX1" fmla="*/ 133095 w 3013798"/>
              <a:gd name="connsiteY1" fmla="*/ 0 h 798556"/>
              <a:gd name="connsiteX2" fmla="*/ 2880703 w 3013798"/>
              <a:gd name="connsiteY2" fmla="*/ 0 h 798556"/>
              <a:gd name="connsiteX3" fmla="*/ 3013798 w 3013798"/>
              <a:gd name="connsiteY3" fmla="*/ 133095 h 798556"/>
              <a:gd name="connsiteX4" fmla="*/ 3013798 w 3013798"/>
              <a:gd name="connsiteY4" fmla="*/ 665461 h 798556"/>
              <a:gd name="connsiteX5" fmla="*/ 2880703 w 3013798"/>
              <a:gd name="connsiteY5" fmla="*/ 798556 h 798556"/>
              <a:gd name="connsiteX6" fmla="*/ 133095 w 3013798"/>
              <a:gd name="connsiteY6" fmla="*/ 798556 h 798556"/>
              <a:gd name="connsiteX7" fmla="*/ 0 w 3013798"/>
              <a:gd name="connsiteY7" fmla="*/ 665461 h 798556"/>
              <a:gd name="connsiteX8" fmla="*/ 0 w 3013798"/>
              <a:gd name="connsiteY8" fmla="*/ 133095 h 798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3798" h="798556">
                <a:moveTo>
                  <a:pt x="0" y="133095"/>
                </a:moveTo>
                <a:cubicBezTo>
                  <a:pt x="0" y="59589"/>
                  <a:pt x="59589" y="0"/>
                  <a:pt x="133095" y="0"/>
                </a:cubicBezTo>
                <a:lnTo>
                  <a:pt x="2880703" y="0"/>
                </a:lnTo>
                <a:cubicBezTo>
                  <a:pt x="2954209" y="0"/>
                  <a:pt x="3013798" y="59589"/>
                  <a:pt x="3013798" y="133095"/>
                </a:cubicBezTo>
                <a:lnTo>
                  <a:pt x="3013798" y="665461"/>
                </a:lnTo>
                <a:cubicBezTo>
                  <a:pt x="3013798" y="738967"/>
                  <a:pt x="2954209" y="798556"/>
                  <a:pt x="2880703" y="798556"/>
                </a:cubicBezTo>
                <a:lnTo>
                  <a:pt x="133095" y="798556"/>
                </a:lnTo>
                <a:cubicBezTo>
                  <a:pt x="59589" y="798556"/>
                  <a:pt x="0" y="738967"/>
                  <a:pt x="0" y="665461"/>
                </a:cubicBezTo>
                <a:lnTo>
                  <a:pt x="0" y="13309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107562" tIns="107562" rIns="107562" bIns="10756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i="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Именование методов</a:t>
            </a:r>
            <a:endParaRPr lang="ru-RU" sz="1800" i="0" kern="1200" noProof="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7" name="Полилиния 6"/>
          <p:cNvSpPr/>
          <p:nvPr/>
        </p:nvSpPr>
        <p:spPr>
          <a:xfrm>
            <a:off x="228600" y="1932046"/>
            <a:ext cx="8686800" cy="954720"/>
          </a:xfrm>
          <a:custGeom>
            <a:avLst/>
            <a:gdLst>
              <a:gd name="connsiteX0" fmla="*/ 0 w 8686800"/>
              <a:gd name="connsiteY0" fmla="*/ 159123 h 954720"/>
              <a:gd name="connsiteX1" fmla="*/ 159123 w 8686800"/>
              <a:gd name="connsiteY1" fmla="*/ 0 h 954720"/>
              <a:gd name="connsiteX2" fmla="*/ 8527677 w 8686800"/>
              <a:gd name="connsiteY2" fmla="*/ 0 h 954720"/>
              <a:gd name="connsiteX3" fmla="*/ 8686800 w 8686800"/>
              <a:gd name="connsiteY3" fmla="*/ 159123 h 954720"/>
              <a:gd name="connsiteX4" fmla="*/ 8686800 w 8686800"/>
              <a:gd name="connsiteY4" fmla="*/ 795597 h 954720"/>
              <a:gd name="connsiteX5" fmla="*/ 8527677 w 8686800"/>
              <a:gd name="connsiteY5" fmla="*/ 954720 h 954720"/>
              <a:gd name="connsiteX6" fmla="*/ 159123 w 8686800"/>
              <a:gd name="connsiteY6" fmla="*/ 954720 h 954720"/>
              <a:gd name="connsiteX7" fmla="*/ 0 w 8686800"/>
              <a:gd name="connsiteY7" fmla="*/ 795597 h 954720"/>
              <a:gd name="connsiteX8" fmla="*/ 0 w 8686800"/>
              <a:gd name="connsiteY8" fmla="*/ 159123 h 95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86800" h="954720">
                <a:moveTo>
                  <a:pt x="0" y="159123"/>
                </a:moveTo>
                <a:cubicBezTo>
                  <a:pt x="0" y="71242"/>
                  <a:pt x="71242" y="0"/>
                  <a:pt x="159123" y="0"/>
                </a:cubicBezTo>
                <a:lnTo>
                  <a:pt x="8527677" y="0"/>
                </a:lnTo>
                <a:cubicBezTo>
                  <a:pt x="8615558" y="0"/>
                  <a:pt x="8686800" y="71242"/>
                  <a:pt x="8686800" y="159123"/>
                </a:cubicBezTo>
                <a:lnTo>
                  <a:pt x="8686800" y="795597"/>
                </a:lnTo>
                <a:cubicBezTo>
                  <a:pt x="8686800" y="883478"/>
                  <a:pt x="8615558" y="954720"/>
                  <a:pt x="8527677" y="954720"/>
                </a:cubicBezTo>
                <a:lnTo>
                  <a:pt x="159123" y="954720"/>
                </a:lnTo>
                <a:cubicBezTo>
                  <a:pt x="71242" y="954720"/>
                  <a:pt x="0" y="883478"/>
                  <a:pt x="0" y="795597"/>
                </a:cubicBezTo>
                <a:lnTo>
                  <a:pt x="0" y="15912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5186" tIns="115186" rIns="115186" bIns="11518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i="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Использование при именовании глаголы или словосочетания помогает другим разработчикам понять назначениие кода</a:t>
            </a:r>
          </a:p>
        </p:txBody>
      </p:sp>
      <p:sp>
        <p:nvSpPr>
          <p:cNvPr id="8" name="Полилиния 7"/>
          <p:cNvSpPr/>
          <p:nvPr/>
        </p:nvSpPr>
        <p:spPr>
          <a:xfrm>
            <a:off x="228600" y="2998169"/>
            <a:ext cx="8686800" cy="954720"/>
          </a:xfrm>
          <a:custGeom>
            <a:avLst/>
            <a:gdLst>
              <a:gd name="connsiteX0" fmla="*/ 0 w 8686800"/>
              <a:gd name="connsiteY0" fmla="*/ 159123 h 954720"/>
              <a:gd name="connsiteX1" fmla="*/ 159123 w 8686800"/>
              <a:gd name="connsiteY1" fmla="*/ 0 h 954720"/>
              <a:gd name="connsiteX2" fmla="*/ 8527677 w 8686800"/>
              <a:gd name="connsiteY2" fmla="*/ 0 h 954720"/>
              <a:gd name="connsiteX3" fmla="*/ 8686800 w 8686800"/>
              <a:gd name="connsiteY3" fmla="*/ 159123 h 954720"/>
              <a:gd name="connsiteX4" fmla="*/ 8686800 w 8686800"/>
              <a:gd name="connsiteY4" fmla="*/ 795597 h 954720"/>
              <a:gd name="connsiteX5" fmla="*/ 8527677 w 8686800"/>
              <a:gd name="connsiteY5" fmla="*/ 954720 h 954720"/>
              <a:gd name="connsiteX6" fmla="*/ 159123 w 8686800"/>
              <a:gd name="connsiteY6" fmla="*/ 954720 h 954720"/>
              <a:gd name="connsiteX7" fmla="*/ 0 w 8686800"/>
              <a:gd name="connsiteY7" fmla="*/ 795597 h 954720"/>
              <a:gd name="connsiteX8" fmla="*/ 0 w 8686800"/>
              <a:gd name="connsiteY8" fmla="*/ 159123 h 95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86800" h="954720">
                <a:moveTo>
                  <a:pt x="0" y="159123"/>
                </a:moveTo>
                <a:cubicBezTo>
                  <a:pt x="0" y="71242"/>
                  <a:pt x="71242" y="0"/>
                  <a:pt x="159123" y="0"/>
                </a:cubicBezTo>
                <a:lnTo>
                  <a:pt x="8527677" y="0"/>
                </a:lnTo>
                <a:cubicBezTo>
                  <a:pt x="8615558" y="0"/>
                  <a:pt x="8686800" y="71242"/>
                  <a:pt x="8686800" y="159123"/>
                </a:cubicBezTo>
                <a:lnTo>
                  <a:pt x="8686800" y="795597"/>
                </a:lnTo>
                <a:cubicBezTo>
                  <a:pt x="8686800" y="883478"/>
                  <a:pt x="8615558" y="954720"/>
                  <a:pt x="8527677" y="954720"/>
                </a:cubicBezTo>
                <a:lnTo>
                  <a:pt x="159123" y="954720"/>
                </a:lnTo>
                <a:cubicBezTo>
                  <a:pt x="71242" y="954720"/>
                  <a:pt x="0" y="883478"/>
                  <a:pt x="0" y="795597"/>
                </a:cubicBezTo>
                <a:lnTo>
                  <a:pt x="0" y="15912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5186" tIns="115186" rIns="115186" bIns="11518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i="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Использование соглашения именования методов «Pascal </a:t>
            </a:r>
            <a:r>
              <a:rPr lang="ru-RU" sz="1800" i="0" kern="1200" noProof="0" dirty="0" err="1">
                <a:solidFill>
                  <a:schemeClr val="bg1"/>
                </a:solidFill>
                <a:latin typeface="Calibri" panose="020F0502020204030204" pitchFamily="34" charset="0"/>
              </a:rPr>
              <a:t>case</a:t>
            </a:r>
            <a:r>
              <a:rPr lang="ru-RU" sz="1800" i="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» (</a:t>
            </a:r>
            <a:r>
              <a:rPr lang="en-US" sz="1800" kern="1200" dirty="0">
                <a:solidFill>
                  <a:schemeClr val="bg1"/>
                </a:solidFill>
                <a:latin typeface="Calibri" panose="020F0502020204030204" pitchFamily="34" charset="0"/>
              </a:rPr>
              <a:t>Pascal naming convention</a:t>
            </a:r>
            <a:r>
              <a:rPr lang="ru-RU" sz="1800" i="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). Не рекомендуется начинать имена методов с символа подчеркивания или строчной буквы</a:t>
            </a:r>
          </a:p>
        </p:txBody>
      </p:sp>
      <p:sp>
        <p:nvSpPr>
          <p:cNvPr id="10" name="Полилиния 9"/>
          <p:cNvSpPr/>
          <p:nvPr/>
        </p:nvSpPr>
        <p:spPr>
          <a:xfrm>
            <a:off x="228600" y="4212912"/>
            <a:ext cx="2304694" cy="601482"/>
          </a:xfrm>
          <a:custGeom>
            <a:avLst/>
            <a:gdLst>
              <a:gd name="connsiteX0" fmla="*/ 0 w 2304694"/>
              <a:gd name="connsiteY0" fmla="*/ 121100 h 726583"/>
              <a:gd name="connsiteX1" fmla="*/ 121100 w 2304694"/>
              <a:gd name="connsiteY1" fmla="*/ 0 h 726583"/>
              <a:gd name="connsiteX2" fmla="*/ 2183594 w 2304694"/>
              <a:gd name="connsiteY2" fmla="*/ 0 h 726583"/>
              <a:gd name="connsiteX3" fmla="*/ 2304694 w 2304694"/>
              <a:gd name="connsiteY3" fmla="*/ 121100 h 726583"/>
              <a:gd name="connsiteX4" fmla="*/ 2304694 w 2304694"/>
              <a:gd name="connsiteY4" fmla="*/ 605483 h 726583"/>
              <a:gd name="connsiteX5" fmla="*/ 2183594 w 2304694"/>
              <a:gd name="connsiteY5" fmla="*/ 726583 h 726583"/>
              <a:gd name="connsiteX6" fmla="*/ 121100 w 2304694"/>
              <a:gd name="connsiteY6" fmla="*/ 726583 h 726583"/>
              <a:gd name="connsiteX7" fmla="*/ 0 w 2304694"/>
              <a:gd name="connsiteY7" fmla="*/ 605483 h 726583"/>
              <a:gd name="connsiteX8" fmla="*/ 0 w 2304694"/>
              <a:gd name="connsiteY8" fmla="*/ 121100 h 7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04694" h="726583">
                <a:moveTo>
                  <a:pt x="0" y="121100"/>
                </a:moveTo>
                <a:cubicBezTo>
                  <a:pt x="0" y="54218"/>
                  <a:pt x="54218" y="0"/>
                  <a:pt x="121100" y="0"/>
                </a:cubicBezTo>
                <a:lnTo>
                  <a:pt x="2183594" y="0"/>
                </a:lnTo>
                <a:cubicBezTo>
                  <a:pt x="2250476" y="0"/>
                  <a:pt x="2304694" y="54218"/>
                  <a:pt x="2304694" y="121100"/>
                </a:cubicBezTo>
                <a:lnTo>
                  <a:pt x="2304694" y="605483"/>
                </a:lnTo>
                <a:cubicBezTo>
                  <a:pt x="2304694" y="672365"/>
                  <a:pt x="2250476" y="726583"/>
                  <a:pt x="2183594" y="726583"/>
                </a:cubicBezTo>
                <a:lnTo>
                  <a:pt x="121100" y="726583"/>
                </a:lnTo>
                <a:cubicBezTo>
                  <a:pt x="54218" y="726583"/>
                  <a:pt x="0" y="672365"/>
                  <a:pt x="0" y="605483"/>
                </a:cubicBezTo>
                <a:lnTo>
                  <a:pt x="0" y="12110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104049" tIns="104049" rIns="104049" bIns="104049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Тело метода</a:t>
            </a:r>
            <a:endParaRPr lang="ru-RU" sz="1800" i="0" kern="1200" noProof="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1" name="Полилиния 10"/>
          <p:cNvSpPr/>
          <p:nvPr/>
        </p:nvSpPr>
        <p:spPr>
          <a:xfrm>
            <a:off x="228600" y="4944843"/>
            <a:ext cx="8686800" cy="922557"/>
          </a:xfrm>
          <a:custGeom>
            <a:avLst/>
            <a:gdLst>
              <a:gd name="connsiteX0" fmla="*/ 0 w 8686800"/>
              <a:gd name="connsiteY0" fmla="*/ 153763 h 922557"/>
              <a:gd name="connsiteX1" fmla="*/ 153763 w 8686800"/>
              <a:gd name="connsiteY1" fmla="*/ 0 h 922557"/>
              <a:gd name="connsiteX2" fmla="*/ 8533037 w 8686800"/>
              <a:gd name="connsiteY2" fmla="*/ 0 h 922557"/>
              <a:gd name="connsiteX3" fmla="*/ 8686800 w 8686800"/>
              <a:gd name="connsiteY3" fmla="*/ 153763 h 922557"/>
              <a:gd name="connsiteX4" fmla="*/ 8686800 w 8686800"/>
              <a:gd name="connsiteY4" fmla="*/ 768794 h 922557"/>
              <a:gd name="connsiteX5" fmla="*/ 8533037 w 8686800"/>
              <a:gd name="connsiteY5" fmla="*/ 922557 h 922557"/>
              <a:gd name="connsiteX6" fmla="*/ 153763 w 8686800"/>
              <a:gd name="connsiteY6" fmla="*/ 922557 h 922557"/>
              <a:gd name="connsiteX7" fmla="*/ 0 w 8686800"/>
              <a:gd name="connsiteY7" fmla="*/ 768794 h 922557"/>
              <a:gd name="connsiteX8" fmla="*/ 0 w 8686800"/>
              <a:gd name="connsiteY8" fmla="*/ 153763 h 922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86800" h="922557">
                <a:moveTo>
                  <a:pt x="0" y="153763"/>
                </a:moveTo>
                <a:cubicBezTo>
                  <a:pt x="0" y="68842"/>
                  <a:pt x="68842" y="0"/>
                  <a:pt x="153763" y="0"/>
                </a:cubicBezTo>
                <a:lnTo>
                  <a:pt x="8533037" y="0"/>
                </a:lnTo>
                <a:cubicBezTo>
                  <a:pt x="8617958" y="0"/>
                  <a:pt x="8686800" y="68842"/>
                  <a:pt x="8686800" y="153763"/>
                </a:cubicBezTo>
                <a:lnTo>
                  <a:pt x="8686800" y="768794"/>
                </a:lnTo>
                <a:cubicBezTo>
                  <a:pt x="8686800" y="853715"/>
                  <a:pt x="8617958" y="922557"/>
                  <a:pt x="8533037" y="922557"/>
                </a:cubicBezTo>
                <a:lnTo>
                  <a:pt x="153763" y="922557"/>
                </a:lnTo>
                <a:cubicBezTo>
                  <a:pt x="68842" y="922557"/>
                  <a:pt x="0" y="853715"/>
                  <a:pt x="0" y="768794"/>
                </a:cubicBezTo>
                <a:lnTo>
                  <a:pt x="0" y="15376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3616" tIns="113616" rIns="113616" bIns="11361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Блок кода C#, который реализуется с использованием любой из имеющихся в C# программных конструкций</a:t>
            </a:r>
            <a:endParaRPr lang="ru-RU" sz="1800" i="0" kern="1200" noProof="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3546660"/>
      </p:ext>
    </p:extLst>
  </p:cSld>
  <p:clrMapOvr>
    <a:masterClrMapping/>
  </p:clrMapOvr>
  <p:transition spd="med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993813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метода</a:t>
            </a:r>
            <a:endParaRPr lang="en-US" dirty="0"/>
          </a:p>
        </p:txBody>
      </p:sp>
      <p:sp>
        <p:nvSpPr>
          <p:cNvPr id="7" name="Полилиния 6"/>
          <p:cNvSpPr/>
          <p:nvPr/>
        </p:nvSpPr>
        <p:spPr>
          <a:xfrm>
            <a:off x="245659" y="761179"/>
            <a:ext cx="8635204" cy="497276"/>
          </a:xfrm>
          <a:custGeom>
            <a:avLst/>
            <a:gdLst>
              <a:gd name="connsiteX0" fmla="*/ 0 w 4254968"/>
              <a:gd name="connsiteY0" fmla="*/ 82881 h 497276"/>
              <a:gd name="connsiteX1" fmla="*/ 82881 w 4254968"/>
              <a:gd name="connsiteY1" fmla="*/ 0 h 497276"/>
              <a:gd name="connsiteX2" fmla="*/ 4172087 w 4254968"/>
              <a:gd name="connsiteY2" fmla="*/ 0 h 497276"/>
              <a:gd name="connsiteX3" fmla="*/ 4254968 w 4254968"/>
              <a:gd name="connsiteY3" fmla="*/ 82881 h 497276"/>
              <a:gd name="connsiteX4" fmla="*/ 4254968 w 4254968"/>
              <a:gd name="connsiteY4" fmla="*/ 414395 h 497276"/>
              <a:gd name="connsiteX5" fmla="*/ 4172087 w 4254968"/>
              <a:gd name="connsiteY5" fmla="*/ 497276 h 497276"/>
              <a:gd name="connsiteX6" fmla="*/ 82881 w 4254968"/>
              <a:gd name="connsiteY6" fmla="*/ 497276 h 497276"/>
              <a:gd name="connsiteX7" fmla="*/ 0 w 4254968"/>
              <a:gd name="connsiteY7" fmla="*/ 414395 h 497276"/>
              <a:gd name="connsiteX8" fmla="*/ 0 w 4254968"/>
              <a:gd name="connsiteY8" fmla="*/ 82881 h 497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54968" h="497276">
                <a:moveTo>
                  <a:pt x="0" y="82881"/>
                </a:moveTo>
                <a:cubicBezTo>
                  <a:pt x="0" y="37107"/>
                  <a:pt x="37107" y="0"/>
                  <a:pt x="82881" y="0"/>
                </a:cubicBezTo>
                <a:lnTo>
                  <a:pt x="4172087" y="0"/>
                </a:lnTo>
                <a:cubicBezTo>
                  <a:pt x="4217861" y="0"/>
                  <a:pt x="4254968" y="37107"/>
                  <a:pt x="4254968" y="82881"/>
                </a:cubicBezTo>
                <a:lnTo>
                  <a:pt x="4254968" y="414395"/>
                </a:lnTo>
                <a:cubicBezTo>
                  <a:pt x="4254968" y="460169"/>
                  <a:pt x="4217861" y="497276"/>
                  <a:pt x="4172087" y="497276"/>
                </a:cubicBezTo>
                <a:lnTo>
                  <a:pt x="82881" y="497276"/>
                </a:lnTo>
                <a:cubicBezTo>
                  <a:pt x="37107" y="497276"/>
                  <a:pt x="0" y="460169"/>
                  <a:pt x="0" y="414395"/>
                </a:cubicBezTo>
                <a:lnTo>
                  <a:pt x="0" y="82881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92855" tIns="92855" rIns="92855" bIns="92855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Спецификация параметров</a:t>
            </a:r>
            <a:endParaRPr lang="ru-RU" sz="1800" i="0" kern="1200" noProof="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8" name="Полилиния 7"/>
          <p:cNvSpPr/>
          <p:nvPr/>
        </p:nvSpPr>
        <p:spPr>
          <a:xfrm>
            <a:off x="245659" y="1361447"/>
            <a:ext cx="8656093" cy="834006"/>
          </a:xfrm>
          <a:custGeom>
            <a:avLst/>
            <a:gdLst>
              <a:gd name="connsiteX0" fmla="*/ 0 w 8686800"/>
              <a:gd name="connsiteY0" fmla="*/ 139004 h 834006"/>
              <a:gd name="connsiteX1" fmla="*/ 139004 w 8686800"/>
              <a:gd name="connsiteY1" fmla="*/ 0 h 834006"/>
              <a:gd name="connsiteX2" fmla="*/ 8547796 w 8686800"/>
              <a:gd name="connsiteY2" fmla="*/ 0 h 834006"/>
              <a:gd name="connsiteX3" fmla="*/ 8686800 w 8686800"/>
              <a:gd name="connsiteY3" fmla="*/ 139004 h 834006"/>
              <a:gd name="connsiteX4" fmla="*/ 8686800 w 8686800"/>
              <a:gd name="connsiteY4" fmla="*/ 695002 h 834006"/>
              <a:gd name="connsiteX5" fmla="*/ 8547796 w 8686800"/>
              <a:gd name="connsiteY5" fmla="*/ 834006 h 834006"/>
              <a:gd name="connsiteX6" fmla="*/ 139004 w 8686800"/>
              <a:gd name="connsiteY6" fmla="*/ 834006 h 834006"/>
              <a:gd name="connsiteX7" fmla="*/ 0 w 8686800"/>
              <a:gd name="connsiteY7" fmla="*/ 695002 h 834006"/>
              <a:gd name="connsiteX8" fmla="*/ 0 w 8686800"/>
              <a:gd name="connsiteY8" fmla="*/ 139004 h 834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86800" h="834006">
                <a:moveTo>
                  <a:pt x="0" y="139004"/>
                </a:moveTo>
                <a:cubicBezTo>
                  <a:pt x="0" y="62234"/>
                  <a:pt x="62234" y="0"/>
                  <a:pt x="139004" y="0"/>
                </a:cubicBezTo>
                <a:lnTo>
                  <a:pt x="8547796" y="0"/>
                </a:lnTo>
                <a:cubicBezTo>
                  <a:pt x="8624566" y="0"/>
                  <a:pt x="8686800" y="62234"/>
                  <a:pt x="8686800" y="139004"/>
                </a:cubicBezTo>
                <a:lnTo>
                  <a:pt x="8686800" y="695002"/>
                </a:lnTo>
                <a:cubicBezTo>
                  <a:pt x="8686800" y="771772"/>
                  <a:pt x="8624566" y="834006"/>
                  <a:pt x="8547796" y="834006"/>
                </a:cubicBezTo>
                <a:lnTo>
                  <a:pt x="139004" y="834006"/>
                </a:lnTo>
                <a:cubicBezTo>
                  <a:pt x="62234" y="834006"/>
                  <a:pt x="0" y="771772"/>
                  <a:pt x="0" y="695002"/>
                </a:cubicBezTo>
                <a:lnTo>
                  <a:pt x="0" y="13900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9293" tIns="109293" rIns="109293" bIns="10929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Локальные переменные, которые создаются при работе метода и заполняются значениями, указанными при вызове метода</a:t>
            </a:r>
            <a:endParaRPr lang="ru-RU" sz="1800" i="0" kern="1200" noProof="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9" name="Полилиния 8"/>
          <p:cNvSpPr/>
          <p:nvPr/>
        </p:nvSpPr>
        <p:spPr>
          <a:xfrm>
            <a:off x="259307" y="2306317"/>
            <a:ext cx="8656093" cy="748272"/>
          </a:xfrm>
          <a:custGeom>
            <a:avLst/>
            <a:gdLst>
              <a:gd name="connsiteX0" fmla="*/ 0 w 8686800"/>
              <a:gd name="connsiteY0" fmla="*/ 124714 h 748272"/>
              <a:gd name="connsiteX1" fmla="*/ 124714 w 8686800"/>
              <a:gd name="connsiteY1" fmla="*/ 0 h 748272"/>
              <a:gd name="connsiteX2" fmla="*/ 8562086 w 8686800"/>
              <a:gd name="connsiteY2" fmla="*/ 0 h 748272"/>
              <a:gd name="connsiteX3" fmla="*/ 8686800 w 8686800"/>
              <a:gd name="connsiteY3" fmla="*/ 124714 h 748272"/>
              <a:gd name="connsiteX4" fmla="*/ 8686800 w 8686800"/>
              <a:gd name="connsiteY4" fmla="*/ 623558 h 748272"/>
              <a:gd name="connsiteX5" fmla="*/ 8562086 w 8686800"/>
              <a:gd name="connsiteY5" fmla="*/ 748272 h 748272"/>
              <a:gd name="connsiteX6" fmla="*/ 124714 w 8686800"/>
              <a:gd name="connsiteY6" fmla="*/ 748272 h 748272"/>
              <a:gd name="connsiteX7" fmla="*/ 0 w 8686800"/>
              <a:gd name="connsiteY7" fmla="*/ 623558 h 748272"/>
              <a:gd name="connsiteX8" fmla="*/ 0 w 8686800"/>
              <a:gd name="connsiteY8" fmla="*/ 124714 h 748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86800" h="748272">
                <a:moveTo>
                  <a:pt x="0" y="124714"/>
                </a:moveTo>
                <a:cubicBezTo>
                  <a:pt x="0" y="55836"/>
                  <a:pt x="55836" y="0"/>
                  <a:pt x="124714" y="0"/>
                </a:cubicBezTo>
                <a:lnTo>
                  <a:pt x="8562086" y="0"/>
                </a:lnTo>
                <a:cubicBezTo>
                  <a:pt x="8630964" y="0"/>
                  <a:pt x="8686800" y="55836"/>
                  <a:pt x="8686800" y="124714"/>
                </a:cubicBezTo>
                <a:lnTo>
                  <a:pt x="8686800" y="623558"/>
                </a:lnTo>
                <a:cubicBezTo>
                  <a:pt x="8686800" y="692436"/>
                  <a:pt x="8630964" y="748272"/>
                  <a:pt x="8562086" y="748272"/>
                </a:cubicBezTo>
                <a:lnTo>
                  <a:pt x="124714" y="748272"/>
                </a:lnTo>
                <a:cubicBezTo>
                  <a:pt x="55836" y="748272"/>
                  <a:pt x="0" y="692436"/>
                  <a:pt x="0" y="623558"/>
                </a:cubicBezTo>
                <a:lnTo>
                  <a:pt x="0" y="12471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5108" tIns="105108" rIns="105108" bIns="105108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Параметры именуются в соответствии с </a:t>
            </a:r>
            <a:r>
              <a:rPr lang="ru-RU" sz="1800" i="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соглашением именования </a:t>
            </a:r>
            <a:r>
              <a:rPr lang="ru-RU" sz="180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«Camel case»</a:t>
            </a:r>
            <a:endParaRPr lang="ru-RU" sz="1800" i="0" kern="1200" noProof="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1" name="Полилиния 10"/>
          <p:cNvSpPr/>
          <p:nvPr/>
        </p:nvSpPr>
        <p:spPr>
          <a:xfrm>
            <a:off x="259307" y="3179254"/>
            <a:ext cx="8656093" cy="554545"/>
          </a:xfrm>
          <a:custGeom>
            <a:avLst/>
            <a:gdLst>
              <a:gd name="connsiteX0" fmla="*/ 0 w 8656093"/>
              <a:gd name="connsiteY0" fmla="*/ 88427 h 530554"/>
              <a:gd name="connsiteX1" fmla="*/ 88427 w 8656093"/>
              <a:gd name="connsiteY1" fmla="*/ 0 h 530554"/>
              <a:gd name="connsiteX2" fmla="*/ 8567666 w 8656093"/>
              <a:gd name="connsiteY2" fmla="*/ 0 h 530554"/>
              <a:gd name="connsiteX3" fmla="*/ 8656093 w 8656093"/>
              <a:gd name="connsiteY3" fmla="*/ 88427 h 530554"/>
              <a:gd name="connsiteX4" fmla="*/ 8656093 w 8656093"/>
              <a:gd name="connsiteY4" fmla="*/ 442127 h 530554"/>
              <a:gd name="connsiteX5" fmla="*/ 8567666 w 8656093"/>
              <a:gd name="connsiteY5" fmla="*/ 530554 h 530554"/>
              <a:gd name="connsiteX6" fmla="*/ 88427 w 8656093"/>
              <a:gd name="connsiteY6" fmla="*/ 530554 h 530554"/>
              <a:gd name="connsiteX7" fmla="*/ 0 w 8656093"/>
              <a:gd name="connsiteY7" fmla="*/ 442127 h 530554"/>
              <a:gd name="connsiteX8" fmla="*/ 0 w 8656093"/>
              <a:gd name="connsiteY8" fmla="*/ 88427 h 53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56093" h="530554">
                <a:moveTo>
                  <a:pt x="0" y="88427"/>
                </a:moveTo>
                <a:cubicBezTo>
                  <a:pt x="0" y="39590"/>
                  <a:pt x="39590" y="0"/>
                  <a:pt x="88427" y="0"/>
                </a:cubicBezTo>
                <a:lnTo>
                  <a:pt x="8567666" y="0"/>
                </a:lnTo>
                <a:cubicBezTo>
                  <a:pt x="8616503" y="0"/>
                  <a:pt x="8656093" y="39590"/>
                  <a:pt x="8656093" y="88427"/>
                </a:cubicBezTo>
                <a:lnTo>
                  <a:pt x="8656093" y="442127"/>
                </a:lnTo>
                <a:cubicBezTo>
                  <a:pt x="8656093" y="490964"/>
                  <a:pt x="8616503" y="530554"/>
                  <a:pt x="8567666" y="530554"/>
                </a:cubicBezTo>
                <a:lnTo>
                  <a:pt x="88427" y="530554"/>
                </a:lnTo>
                <a:cubicBezTo>
                  <a:pt x="39590" y="530554"/>
                  <a:pt x="0" y="490964"/>
                  <a:pt x="0" y="442127"/>
                </a:cubicBezTo>
                <a:lnTo>
                  <a:pt x="0" y="88427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94480" tIns="94480" rIns="94480" bIns="94480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Спецификация типа возвращаемого значения</a:t>
            </a:r>
            <a:endParaRPr lang="ru-RU" sz="1800" i="0" kern="1200" noProof="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2" name="Полилиния 11"/>
          <p:cNvSpPr/>
          <p:nvPr/>
        </p:nvSpPr>
        <p:spPr>
          <a:xfrm>
            <a:off x="259307" y="3858464"/>
            <a:ext cx="8656093" cy="765937"/>
          </a:xfrm>
          <a:custGeom>
            <a:avLst/>
            <a:gdLst>
              <a:gd name="connsiteX0" fmla="*/ 0 w 8656093"/>
              <a:gd name="connsiteY0" fmla="*/ 127659 h 765937"/>
              <a:gd name="connsiteX1" fmla="*/ 127659 w 8656093"/>
              <a:gd name="connsiteY1" fmla="*/ 0 h 765937"/>
              <a:gd name="connsiteX2" fmla="*/ 8528434 w 8656093"/>
              <a:gd name="connsiteY2" fmla="*/ 0 h 765937"/>
              <a:gd name="connsiteX3" fmla="*/ 8656093 w 8656093"/>
              <a:gd name="connsiteY3" fmla="*/ 127659 h 765937"/>
              <a:gd name="connsiteX4" fmla="*/ 8656093 w 8656093"/>
              <a:gd name="connsiteY4" fmla="*/ 638278 h 765937"/>
              <a:gd name="connsiteX5" fmla="*/ 8528434 w 8656093"/>
              <a:gd name="connsiteY5" fmla="*/ 765937 h 765937"/>
              <a:gd name="connsiteX6" fmla="*/ 127659 w 8656093"/>
              <a:gd name="connsiteY6" fmla="*/ 765937 h 765937"/>
              <a:gd name="connsiteX7" fmla="*/ 0 w 8656093"/>
              <a:gd name="connsiteY7" fmla="*/ 638278 h 765937"/>
              <a:gd name="connsiteX8" fmla="*/ 0 w 8656093"/>
              <a:gd name="connsiteY8" fmla="*/ 127659 h 765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56093" h="765937">
                <a:moveTo>
                  <a:pt x="0" y="127659"/>
                </a:moveTo>
                <a:cubicBezTo>
                  <a:pt x="0" y="57155"/>
                  <a:pt x="57155" y="0"/>
                  <a:pt x="127659" y="0"/>
                </a:cubicBezTo>
                <a:lnTo>
                  <a:pt x="8528434" y="0"/>
                </a:lnTo>
                <a:cubicBezTo>
                  <a:pt x="8598938" y="0"/>
                  <a:pt x="8656093" y="57155"/>
                  <a:pt x="8656093" y="127659"/>
                </a:cubicBezTo>
                <a:lnTo>
                  <a:pt x="8656093" y="638278"/>
                </a:lnTo>
                <a:cubicBezTo>
                  <a:pt x="8656093" y="708782"/>
                  <a:pt x="8598938" y="765937"/>
                  <a:pt x="8528434" y="765937"/>
                </a:cubicBezTo>
                <a:lnTo>
                  <a:pt x="127659" y="765937"/>
                </a:lnTo>
                <a:cubicBezTo>
                  <a:pt x="57155" y="765937"/>
                  <a:pt x="0" y="708782"/>
                  <a:pt x="0" y="638278"/>
                </a:cubicBezTo>
                <a:lnTo>
                  <a:pt x="0" y="127659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5970" tIns="105970" rIns="105970" bIns="105970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Все методы должны иметь тип возвращаемого значения</a:t>
            </a:r>
            <a:endParaRPr lang="ru-RU" sz="1800" i="0" kern="1200" noProof="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6" name="Flowchart: Document 5"/>
          <p:cNvSpPr/>
          <p:nvPr/>
        </p:nvSpPr>
        <p:spPr>
          <a:xfrm>
            <a:off x="245658" y="4742242"/>
            <a:ext cx="8669741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Consolas" pitchFamily="49" charset="0"/>
                <a:cs typeface="Consolas" pitchFamily="49" charset="0"/>
              </a:rPr>
              <a:t>string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1600" b="1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someIntData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, </a:t>
            </a:r>
            <a:r>
              <a:rPr lang="en-US" sz="1600" b="1" dirty="0">
                <a:latin typeface="Consolas" pitchFamily="49" charset="0"/>
                <a:cs typeface="Consolas" pitchFamily="49" charset="0"/>
              </a:rPr>
              <a:t>string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someStringData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    ...</a:t>
            </a: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"Hello";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8600" y="609600"/>
            <a:ext cx="8674290" cy="1447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	Для вызова метода необходимо:</a:t>
            </a:r>
          </a:p>
          <a:p>
            <a:pPr marL="360363" indent="-360363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указать имя метода</a:t>
            </a:r>
          </a:p>
          <a:p>
            <a:pPr marL="360363" indent="-360363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предоставить в скобках аргументы, соответствующие параметрам метода</a:t>
            </a:r>
          </a:p>
          <a:p>
            <a:pPr marL="360363" indent="-360363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если метод возвращает значение, необходимо указать, как использовать это значение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8600" y="2141629"/>
            <a:ext cx="6781800" cy="1905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public bool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LockReport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(string reportName, string userName)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bool success = false;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Perform some processing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success;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1690681" y="3444829"/>
            <a:ext cx="7241146" cy="990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bool isReportLocked =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LockReport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("Medical Report", "Don Hall");</a:t>
            </a:r>
          </a:p>
        </p:txBody>
      </p:sp>
      <p:sp>
        <p:nvSpPr>
          <p:cNvPr id="8" name="Flowchart: Document 7"/>
          <p:cNvSpPr/>
          <p:nvPr/>
        </p:nvSpPr>
        <p:spPr>
          <a:xfrm>
            <a:off x="228600" y="4774361"/>
            <a:ext cx="4038600" cy="1447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Sum(int first, int second)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first + second;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Flowchart: Document 9"/>
          <p:cNvSpPr/>
          <p:nvPr/>
        </p:nvSpPr>
        <p:spPr>
          <a:xfrm>
            <a:off x="3949890" y="5002961"/>
            <a:ext cx="3429000" cy="1219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i = 1;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j = 2;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result = Sum(i++, i+j);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228600" y="4130858"/>
            <a:ext cx="68580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Аргументы метода вычисляются в строгом порядке слева-направо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6569627" y="5002961"/>
            <a:ext cx="2362200" cy="508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result =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 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pic>
        <p:nvPicPr>
          <p:cNvPr id="13" name="Picture 3" descr="C:\Users\mike\Pictures\MSL PNG Library\QuestionMark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8229600" y="4984625"/>
            <a:ext cx="457200" cy="5446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Вызов метода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PAM_PPT_General_Template_20150223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Custom 5">
      <a:majorFont>
        <a:latin typeface="Arial Black"/>
        <a:ea typeface=""/>
        <a:cs typeface=""/>
      </a:majorFont>
      <a:minorFont>
        <a:latin typeface="Trebuchet M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>
            <a:lumMod val="50000"/>
          </a:schemeClr>
        </a:solidFill>
        <a:ln>
          <a:solidFill>
            <a:schemeClr val="accent2">
              <a:lumMod val="50000"/>
            </a:schemeClr>
          </a:solidFill>
        </a:ln>
        <a:effectLst/>
      </a:spPr>
      <a:bodyPr rtlCol="0" anchor="ctr"/>
      <a:lstStyle>
        <a:defPPr algn="just">
          <a:defRPr dirty="0" smtClean="0">
            <a:latin typeface="Calibri" panose="020F0502020204030204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8100">
          <a:solidFill>
            <a:schemeClr val="accent2">
              <a:lumMod val="50000"/>
            </a:schemeClr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 Progress Report 2015. Anzhelika KRAVCHUK" id="{BEF425CB-6D6F-3C4B-BDD6-805C803C4927}" vid="{68945816-9B0B-B749-8A33-A2C9A1DA0C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5146E524073F468C4FC57E5B2789C1" ma:contentTypeVersion="0" ma:contentTypeDescription="Create a new document." ma:contentTypeScope="" ma:versionID="2cd562bb1c5679eea0696edea0d34439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Props1.xml><?xml version="1.0" encoding="utf-8"?>
<ds:datastoreItem xmlns:ds="http://schemas.openxmlformats.org/officeDocument/2006/customXml" ds:itemID="{AC39EE30-2332-4187-B3E5-769508514A1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34CAA0A-5047-4F67-A62F-383038D28F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F6F96B3B-5B2C-4996-9E02-395DA9EA8E7E}">
  <ds:schemaRefs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Basic Program Constructions</Template>
  <TotalTime>17111</TotalTime>
  <Words>7108</Words>
  <Application>Microsoft Macintosh PowerPoint</Application>
  <PresentationFormat>On-screen Show (4:3)</PresentationFormat>
  <Paragraphs>1506</Paragraphs>
  <Slides>71</Slides>
  <Notes>25</Notes>
  <HiddenSlides>1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82" baseType="lpstr">
      <vt:lpstr>Arial</vt:lpstr>
      <vt:lpstr>Arial Black</vt:lpstr>
      <vt:lpstr>Calibri</vt:lpstr>
      <vt:lpstr>Consolas</vt:lpstr>
      <vt:lpstr>Helvetica</vt:lpstr>
      <vt:lpstr>Helvetica LT Std</vt:lpstr>
      <vt:lpstr>Lucida Grande</vt:lpstr>
      <vt:lpstr>Narkisim</vt:lpstr>
      <vt:lpstr>Trebuchet MS</vt:lpstr>
      <vt:lpstr>Wingdings</vt:lpstr>
      <vt:lpstr>EPAM_PPT_General_Template_20150223</vt:lpstr>
      <vt:lpstr>PowerPoint Presentation</vt:lpstr>
      <vt:lpstr>Определение метода</vt:lpstr>
      <vt:lpstr>Определение метода</vt:lpstr>
      <vt:lpstr>Определение метода</vt:lpstr>
      <vt:lpstr>Определение метода</vt:lpstr>
      <vt:lpstr>Определение метода</vt:lpstr>
      <vt:lpstr>Создание метода</vt:lpstr>
      <vt:lpstr>Создание метода</vt:lpstr>
      <vt:lpstr>Вызов метода</vt:lpstr>
      <vt:lpstr>Вызов метода</vt:lpstr>
      <vt:lpstr>Основные черты MSIL </vt:lpstr>
      <vt:lpstr>Специфика хранения переменных в MSIL </vt:lpstr>
      <vt:lpstr>Стек вычислений</vt:lpstr>
      <vt:lpstr>Стек вычислений</vt:lpstr>
      <vt:lpstr>Команды загрузки в MSIL</vt:lpstr>
      <vt:lpstr>Команды выгрузки в MSIL</vt:lpstr>
      <vt:lpstr>Арифметические команды MSIL </vt:lpstr>
      <vt:lpstr>Переходы и вызовы в MSIL </vt:lpstr>
      <vt:lpstr>Иные команды MSIL </vt:lpstr>
      <vt:lpstr>Стек вычислений</vt:lpstr>
      <vt:lpstr>Стек вычислений</vt:lpstr>
      <vt:lpstr>Стек вычислений</vt:lpstr>
      <vt:lpstr>Стек вычислений</vt:lpstr>
      <vt:lpstr>Стек вычислений</vt:lpstr>
      <vt:lpstr>Стек вычислений</vt:lpstr>
      <vt:lpstr>Стек вычислений</vt:lpstr>
      <vt:lpstr>Перегруженные методы</vt:lpstr>
      <vt:lpstr>Массив параметров</vt:lpstr>
      <vt:lpstr>Массив параметров</vt:lpstr>
      <vt:lpstr>Массив параметров</vt:lpstr>
      <vt:lpstr>Необязательные параметры</vt:lpstr>
      <vt:lpstr>Необязательные параметры </vt:lpstr>
      <vt:lpstr>Необязательные параметры </vt:lpstr>
      <vt:lpstr>Именованные аргументы</vt:lpstr>
      <vt:lpstr>Параметры значения (value parameters)</vt:lpstr>
      <vt:lpstr>Параметры значения</vt:lpstr>
      <vt:lpstr>Параметры значения</vt:lpstr>
      <vt:lpstr>Параметры значения</vt:lpstr>
      <vt:lpstr>Выходные параметры и параметры-ссылки (out &amp; ref parameters)</vt:lpstr>
      <vt:lpstr>Выходные параметры и параметры-ссылки</vt:lpstr>
      <vt:lpstr>Выходные параметры и параметры-ссылки</vt:lpstr>
      <vt:lpstr>Выходные параметры и параметры-ссылки</vt:lpstr>
      <vt:lpstr>Статические методы</vt:lpstr>
      <vt:lpstr>Статические методы, статические конструкторы</vt:lpstr>
      <vt:lpstr>Статические конструкторы</vt:lpstr>
      <vt:lpstr>Статические конструкторы</vt:lpstr>
      <vt:lpstr>Статические конструкторы, использование, шаблон Singleton</vt:lpstr>
      <vt:lpstr>Статические конструкторы, использование, шаблон Singleton</vt:lpstr>
      <vt:lpstr>Статические конструкторы, использование, шаблон Singleton</vt:lpstr>
      <vt:lpstr>Статические конструкторы, использование, шаблон Singleton</vt:lpstr>
      <vt:lpstr>Статические конструкторы, использование, шаблон Singleton</vt:lpstr>
      <vt:lpstr>Статические конструкторы, использование, шаблон Singleton</vt:lpstr>
      <vt:lpstr>Статические конструкторы, использование, шаблон Singleton</vt:lpstr>
      <vt:lpstr>Статические конструкторы, использование, шаблон Singleton</vt:lpstr>
      <vt:lpstr>Методы расширения</vt:lpstr>
      <vt:lpstr>Перегрузка операций</vt:lpstr>
      <vt:lpstr>Перегрузка операций</vt:lpstr>
      <vt:lpstr>Перегрузка операций</vt:lpstr>
      <vt:lpstr>Перегрузка операций</vt:lpstr>
      <vt:lpstr>Перегрузка операций</vt:lpstr>
      <vt:lpstr>Перегрузка операций</vt:lpstr>
      <vt:lpstr>Перегрузка операций, ограничения</vt:lpstr>
      <vt:lpstr>Перегрузка операций, рекомендации</vt:lpstr>
      <vt:lpstr>Перегрузка операций, рекомендации</vt:lpstr>
      <vt:lpstr>Перегрузка операций, рекомендации</vt:lpstr>
      <vt:lpstr>Перегрузка операций, рекомендации</vt:lpstr>
      <vt:lpstr>Перегрузка операций, операции преобразования</vt:lpstr>
      <vt:lpstr>Перегрузка операций, операции преобразования</vt:lpstr>
      <vt:lpstr>Перегрузка операций, операции преобразования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NET.C#.03 Объявление и вызов методов в C#</dc:title>
  <dc:creator>Anzhelika Kravchuk</dc:creator>
  <cp:lastModifiedBy>Microsoft Office User</cp:lastModifiedBy>
  <cp:revision>1174</cp:revision>
  <dcterms:created xsi:type="dcterms:W3CDTF">2008-09-08T12:48:20Z</dcterms:created>
  <dcterms:modified xsi:type="dcterms:W3CDTF">2017-03-20T17:46:34Z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0x010100175146E524073F468C4FC57E5B2789C1</vt:lpwstr>
  </property>
</Properties>
</file>

<file path=docProps/thumbnail.jpeg>
</file>